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Open Sans Bold" panose="020B0806030504020204" pitchFamily="34" charset="0"/>
      <p:regular r:id="rId8"/>
      <p:bold r:id="rId9"/>
    </p:embeddedFont>
    <p:embeddedFont>
      <p:font typeface="Open Sans Italics" panose="020B0604020202020204" charset="0"/>
      <p:regular r:id="rId10"/>
    </p:embeddedFont>
    <p:embeddedFont>
      <p:font typeface="Open Sans" panose="020B0606030504020204" pitchFamily="34" charset="0"/>
      <p:regular r:id="rId11"/>
      <p:bold r:id="rId12"/>
      <p:italic r:id="rId13"/>
      <p:boldItalic r:id="rId14"/>
    </p:embeddedFont>
    <p:embeddedFont>
      <p:font typeface="Blogger Bold" panose="020B0604020202020204" charset="0"/>
      <p:regular r:id="rId15"/>
    </p:embeddedFont>
    <p:embeddedFont>
      <p:font typeface="Blogger" panose="020B0604020202020204" charset="0"/>
      <p:regular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3528" y="5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jpeg"/><Relationship Id="rId12"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image" Target="../media/image12.sv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7.jpeg"/><Relationship Id="rId5" Type="http://schemas.openxmlformats.org/officeDocument/2006/relationships/image" Target="../media/image4.svg"/><Relationship Id="rId10" Type="http://schemas.openxmlformats.org/officeDocument/2006/relationships/image" Target="../media/image20.svg"/><Relationship Id="rId4" Type="http://schemas.openxmlformats.org/officeDocument/2006/relationships/image" Target="../media/image3.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1.jpeg"/><Relationship Id="rId5" Type="http://schemas.openxmlformats.org/officeDocument/2006/relationships/image" Target="../media/image18.png"/><Relationship Id="rId10" Type="http://schemas.openxmlformats.org/officeDocument/2006/relationships/image" Target="../media/image20.jpeg"/><Relationship Id="rId4" Type="http://schemas.openxmlformats.org/officeDocument/2006/relationships/image" Target="../media/image2.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357360">
            <a:off x="3887483" y="-4063591"/>
            <a:ext cx="10513034" cy="18414183"/>
          </a:xfrm>
          <a:custGeom>
            <a:avLst/>
            <a:gdLst/>
            <a:ahLst/>
            <a:cxnLst/>
            <a:rect l="l" t="t" r="r" b="b"/>
            <a:pathLst>
              <a:path w="10513034" h="18414183">
                <a:moveTo>
                  <a:pt x="10286209" y="0"/>
                </a:moveTo>
                <a:lnTo>
                  <a:pt x="10513034" y="18286593"/>
                </a:lnTo>
                <a:lnTo>
                  <a:pt x="226825" y="18414182"/>
                </a:lnTo>
                <a:lnTo>
                  <a:pt x="0" y="127589"/>
                </a:lnTo>
                <a:lnTo>
                  <a:pt x="10286209" y="0"/>
                </a:lnTo>
                <a:close/>
              </a:path>
            </a:pathLst>
          </a:custGeom>
          <a:blipFill>
            <a:blip r:embed="rId2"/>
            <a:stretch>
              <a:fillRect l="-81448" r="-81448"/>
            </a:stretch>
          </a:blipFill>
        </p:spPr>
      </p:sp>
      <p:sp>
        <p:nvSpPr>
          <p:cNvPr id="3" name="Freeform 3"/>
          <p:cNvSpPr/>
          <p:nvPr/>
        </p:nvSpPr>
        <p:spPr>
          <a:xfrm rot="-650583">
            <a:off x="-11824467" y="-6252972"/>
            <a:ext cx="22398219" cy="16910655"/>
          </a:xfrm>
          <a:custGeom>
            <a:avLst/>
            <a:gdLst/>
            <a:ahLst/>
            <a:cxnLst/>
            <a:rect l="l" t="t" r="r" b="b"/>
            <a:pathLst>
              <a:path w="22398219" h="16910655">
                <a:moveTo>
                  <a:pt x="0" y="0"/>
                </a:moveTo>
                <a:lnTo>
                  <a:pt x="22398219" y="0"/>
                </a:lnTo>
                <a:lnTo>
                  <a:pt x="22398219" y="16910655"/>
                </a:lnTo>
                <a:lnTo>
                  <a:pt x="0" y="16910655"/>
                </a:lnTo>
                <a:lnTo>
                  <a:pt x="0" y="0"/>
                </a:lnTo>
                <a:close/>
              </a:path>
            </a:pathLst>
          </a:custGeom>
          <a:blipFill>
            <a:blip r:embed="rId3">
              <a:alphaModFix amt="69000"/>
            </a:blip>
            <a:stretch>
              <a:fillRect/>
            </a:stretch>
          </a:blipFill>
        </p:spPr>
      </p:sp>
      <p:sp>
        <p:nvSpPr>
          <p:cNvPr id="4" name="Freeform 4"/>
          <p:cNvSpPr/>
          <p:nvPr/>
        </p:nvSpPr>
        <p:spPr>
          <a:xfrm>
            <a:off x="8356070" y="1218562"/>
            <a:ext cx="7605034" cy="6996632"/>
          </a:xfrm>
          <a:custGeom>
            <a:avLst/>
            <a:gdLst/>
            <a:ahLst/>
            <a:cxnLst/>
            <a:rect l="l" t="t" r="r" b="b"/>
            <a:pathLst>
              <a:path w="7605034" h="6996632">
                <a:moveTo>
                  <a:pt x="0" y="0"/>
                </a:moveTo>
                <a:lnTo>
                  <a:pt x="7605034" y="0"/>
                </a:lnTo>
                <a:lnTo>
                  <a:pt x="7605034" y="6996631"/>
                </a:lnTo>
                <a:lnTo>
                  <a:pt x="0" y="6996631"/>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5" name="Freeform 5"/>
          <p:cNvSpPr/>
          <p:nvPr/>
        </p:nvSpPr>
        <p:spPr>
          <a:xfrm rot="351409">
            <a:off x="9539862" y="3127314"/>
            <a:ext cx="7867041" cy="6287438"/>
          </a:xfrm>
          <a:custGeom>
            <a:avLst/>
            <a:gdLst/>
            <a:ahLst/>
            <a:cxnLst/>
            <a:rect l="l" t="t" r="r" b="b"/>
            <a:pathLst>
              <a:path w="7867041" h="6287438">
                <a:moveTo>
                  <a:pt x="0" y="0"/>
                </a:moveTo>
                <a:lnTo>
                  <a:pt x="7867041" y="0"/>
                </a:lnTo>
                <a:lnTo>
                  <a:pt x="7867041" y="6287438"/>
                </a:lnTo>
                <a:lnTo>
                  <a:pt x="0" y="6287438"/>
                </a:lnTo>
                <a:lnTo>
                  <a:pt x="0" y="0"/>
                </a:lnTo>
                <a:close/>
              </a:path>
            </a:pathLst>
          </a:custGeom>
          <a:blipFill>
            <a:blip r:embed="rId6"/>
            <a:stretch>
              <a:fillRect/>
            </a:stretch>
          </a:blipFill>
        </p:spPr>
      </p:sp>
      <p:sp>
        <p:nvSpPr>
          <p:cNvPr id="6" name="Freeform 6"/>
          <p:cNvSpPr/>
          <p:nvPr/>
        </p:nvSpPr>
        <p:spPr>
          <a:xfrm rot="351409">
            <a:off x="9864131" y="3638971"/>
            <a:ext cx="7382983" cy="4790820"/>
          </a:xfrm>
          <a:custGeom>
            <a:avLst/>
            <a:gdLst/>
            <a:ahLst/>
            <a:cxnLst/>
            <a:rect l="l" t="t" r="r" b="b"/>
            <a:pathLst>
              <a:path w="7382983" h="4790820">
                <a:moveTo>
                  <a:pt x="0" y="0"/>
                </a:moveTo>
                <a:lnTo>
                  <a:pt x="7382983" y="0"/>
                </a:lnTo>
                <a:lnTo>
                  <a:pt x="7382983" y="4790819"/>
                </a:lnTo>
                <a:lnTo>
                  <a:pt x="0" y="4790819"/>
                </a:lnTo>
                <a:lnTo>
                  <a:pt x="0" y="0"/>
                </a:lnTo>
                <a:close/>
              </a:path>
            </a:pathLst>
          </a:custGeom>
          <a:blipFill>
            <a:blip r:embed="rId7"/>
            <a:stretch>
              <a:fillRect t="-11262" b="-4177"/>
            </a:stretch>
          </a:blipFill>
        </p:spPr>
      </p:sp>
      <p:sp>
        <p:nvSpPr>
          <p:cNvPr id="7" name="Freeform 7"/>
          <p:cNvSpPr/>
          <p:nvPr/>
        </p:nvSpPr>
        <p:spPr>
          <a:xfrm rot="453617">
            <a:off x="11840311" y="2437916"/>
            <a:ext cx="3687007" cy="1607912"/>
          </a:xfrm>
          <a:custGeom>
            <a:avLst/>
            <a:gdLst/>
            <a:ahLst/>
            <a:cxnLst/>
            <a:rect l="l" t="t" r="r" b="b"/>
            <a:pathLst>
              <a:path w="3687007" h="1607912">
                <a:moveTo>
                  <a:pt x="0" y="0"/>
                </a:moveTo>
                <a:lnTo>
                  <a:pt x="3687007" y="0"/>
                </a:lnTo>
                <a:lnTo>
                  <a:pt x="3687007" y="1607911"/>
                </a:lnTo>
                <a:lnTo>
                  <a:pt x="0" y="1607911"/>
                </a:lnTo>
                <a:lnTo>
                  <a:pt x="0" y="0"/>
                </a:lnTo>
                <a:close/>
              </a:path>
            </a:pathLst>
          </a:custGeom>
          <a:blipFill>
            <a:blip r:embed="rId8"/>
            <a:stretch>
              <a:fillRect/>
            </a:stretch>
          </a:blipFill>
        </p:spPr>
      </p:sp>
      <p:sp>
        <p:nvSpPr>
          <p:cNvPr id="8" name="TextBox 8"/>
          <p:cNvSpPr txBox="1"/>
          <p:nvPr/>
        </p:nvSpPr>
        <p:spPr>
          <a:xfrm>
            <a:off x="1028700" y="2423886"/>
            <a:ext cx="7012321" cy="6707505"/>
          </a:xfrm>
          <a:prstGeom prst="rect">
            <a:avLst/>
          </a:prstGeom>
        </p:spPr>
        <p:txBody>
          <a:bodyPr lIns="0" tIns="0" rIns="0" bIns="0" rtlCol="0" anchor="t">
            <a:spAutoFit/>
          </a:bodyPr>
          <a:lstStyle/>
          <a:p>
            <a:pPr algn="l">
              <a:lnSpc>
                <a:spcPts val="3374"/>
              </a:lnSpc>
            </a:pPr>
            <a:r>
              <a:rPr lang="en-US" sz="2699" b="1">
                <a:solidFill>
                  <a:srgbClr val="000000"/>
                </a:solidFill>
                <a:latin typeface="Open Sans Bold"/>
                <a:ea typeface="Open Sans Bold"/>
                <a:cs typeface="Open Sans Bold"/>
                <a:sym typeface="Open Sans Bold"/>
              </a:rPr>
              <a:t>Konin to wyjątkowe miasto.</a:t>
            </a:r>
          </a:p>
          <a:p>
            <a:pPr algn="l">
              <a:lnSpc>
                <a:spcPts val="3374"/>
              </a:lnSpc>
            </a:pPr>
            <a:r>
              <a:rPr lang="en-US" sz="2699">
                <a:solidFill>
                  <a:srgbClr val="000000"/>
                </a:solidFill>
                <a:latin typeface="Open Sans"/>
                <a:ea typeface="Open Sans"/>
                <a:cs typeface="Open Sans"/>
                <a:sym typeface="Open Sans"/>
              </a:rPr>
              <a:t>Położone malowniczo, w centrum Polski, </a:t>
            </a:r>
          </a:p>
          <a:p>
            <a:pPr algn="l">
              <a:lnSpc>
                <a:spcPts val="3374"/>
              </a:lnSpc>
            </a:pPr>
            <a:r>
              <a:rPr lang="en-US" sz="2699">
                <a:solidFill>
                  <a:srgbClr val="000000"/>
                </a:solidFill>
                <a:latin typeface="Open Sans"/>
                <a:ea typeface="Open Sans"/>
                <a:cs typeface="Open Sans"/>
                <a:sym typeface="Open Sans"/>
              </a:rPr>
              <a:t>na historycznym Szlaku Bursztynowym </a:t>
            </a:r>
          </a:p>
          <a:p>
            <a:pPr algn="l">
              <a:lnSpc>
                <a:spcPts val="3374"/>
              </a:lnSpc>
            </a:pPr>
            <a:r>
              <a:rPr lang="en-US" sz="2699">
                <a:solidFill>
                  <a:srgbClr val="000000"/>
                </a:solidFill>
                <a:latin typeface="Open Sans"/>
                <a:ea typeface="Open Sans"/>
                <a:cs typeface="Open Sans"/>
                <a:sym typeface="Open Sans"/>
              </a:rPr>
              <a:t>i Szlaku Piastowskim (najstarsze ślady pobytu człowieka w tym regionie sięgają </a:t>
            </a:r>
          </a:p>
          <a:p>
            <a:pPr algn="l">
              <a:lnSpc>
                <a:spcPts val="3374"/>
              </a:lnSpc>
            </a:pPr>
            <a:r>
              <a:rPr lang="en-US" sz="2699">
                <a:solidFill>
                  <a:srgbClr val="000000"/>
                </a:solidFill>
                <a:latin typeface="Open Sans"/>
                <a:ea typeface="Open Sans"/>
                <a:cs typeface="Open Sans"/>
                <a:sym typeface="Open Sans"/>
              </a:rPr>
              <a:t>9 tysięcy lat p.n.e.), zobowiązuje do gościnności i otwartości. I tak właśnie jest. To miasto z przebogatą tradycją i historią, gdzie do dziś przenikają się różne kultury </a:t>
            </a:r>
          </a:p>
          <a:p>
            <a:pPr algn="l">
              <a:lnSpc>
                <a:spcPts val="3374"/>
              </a:lnSpc>
            </a:pPr>
            <a:r>
              <a:rPr lang="en-US" sz="2699">
                <a:solidFill>
                  <a:srgbClr val="000000"/>
                </a:solidFill>
                <a:latin typeface="Open Sans"/>
                <a:ea typeface="Open Sans"/>
                <a:cs typeface="Open Sans"/>
                <a:sym typeface="Open Sans"/>
              </a:rPr>
              <a:t>i wyznania. W okresie rzymskim przemieszczały się tędy karawany kupieckie żądne cennego na owe czasy słonecznego kruszcu jakim był bursztyn. Historia Szlaku Bursztynowego jest dziś symbolem otwarcia na świat, tradycji i dziedzictwa kulturowego na skalę europejską.</a:t>
            </a:r>
          </a:p>
        </p:txBody>
      </p:sp>
      <p:sp>
        <p:nvSpPr>
          <p:cNvPr id="9" name="Freeform 9"/>
          <p:cNvSpPr/>
          <p:nvPr/>
        </p:nvSpPr>
        <p:spPr>
          <a:xfrm rot="1595773" flipV="1">
            <a:off x="-2518304" y="7936642"/>
            <a:ext cx="8291384" cy="1875926"/>
          </a:xfrm>
          <a:custGeom>
            <a:avLst/>
            <a:gdLst/>
            <a:ahLst/>
            <a:cxnLst/>
            <a:rect l="l" t="t" r="r" b="b"/>
            <a:pathLst>
              <a:path w="8291384" h="1875926">
                <a:moveTo>
                  <a:pt x="0" y="1875926"/>
                </a:moveTo>
                <a:lnTo>
                  <a:pt x="8291383" y="1875926"/>
                </a:lnTo>
                <a:lnTo>
                  <a:pt x="8291383" y="0"/>
                </a:lnTo>
                <a:lnTo>
                  <a:pt x="0" y="0"/>
                </a:lnTo>
                <a:lnTo>
                  <a:pt x="0" y="1875926"/>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14966886" y="1190971"/>
            <a:ext cx="2292414" cy="695366"/>
          </a:xfrm>
          <a:custGeom>
            <a:avLst/>
            <a:gdLst/>
            <a:ahLst/>
            <a:cxnLst/>
            <a:rect l="l" t="t" r="r" b="b"/>
            <a:pathLst>
              <a:path w="2292414" h="695366">
                <a:moveTo>
                  <a:pt x="0" y="0"/>
                </a:moveTo>
                <a:lnTo>
                  <a:pt x="2292414" y="0"/>
                </a:lnTo>
                <a:lnTo>
                  <a:pt x="2292414" y="695366"/>
                </a:lnTo>
                <a:lnTo>
                  <a:pt x="0" y="695366"/>
                </a:lnTo>
                <a:lnTo>
                  <a:pt x="0" y="0"/>
                </a:lnTo>
                <a:close/>
              </a:path>
            </a:pathLst>
          </a:custGeom>
          <a:blipFill>
            <a:blip r:embed="rId11"/>
            <a:stretch>
              <a:fillRect/>
            </a:stretch>
          </a:blipFill>
        </p:spPr>
      </p:sp>
      <p:sp>
        <p:nvSpPr>
          <p:cNvPr id="11" name="TextBox 11"/>
          <p:cNvSpPr txBox="1"/>
          <p:nvPr/>
        </p:nvSpPr>
        <p:spPr>
          <a:xfrm rot="336851">
            <a:off x="9671856" y="8614542"/>
            <a:ext cx="6612299" cy="453662"/>
          </a:xfrm>
          <a:prstGeom prst="rect">
            <a:avLst/>
          </a:prstGeom>
        </p:spPr>
        <p:txBody>
          <a:bodyPr lIns="0" tIns="0" rIns="0" bIns="0" rtlCol="0" anchor="t">
            <a:spAutoFit/>
          </a:bodyPr>
          <a:lstStyle/>
          <a:p>
            <a:pPr marL="0" lvl="0" indent="0" algn="ctr">
              <a:lnSpc>
                <a:spcPts val="2981"/>
              </a:lnSpc>
            </a:pPr>
            <a:r>
              <a:rPr lang="en-US" sz="3681" spc="-110">
                <a:solidFill>
                  <a:srgbClr val="545263"/>
                </a:solidFill>
                <a:latin typeface="Blogger"/>
                <a:ea typeface="Blogger"/>
                <a:cs typeface="Blogger"/>
                <a:sym typeface="Blogger"/>
              </a:rPr>
              <a:t>rzeka Warta, widok na Stary Konin</a:t>
            </a:r>
          </a:p>
        </p:txBody>
      </p:sp>
      <p:sp>
        <p:nvSpPr>
          <p:cNvPr id="12" name="TextBox 12"/>
          <p:cNvSpPr txBox="1"/>
          <p:nvPr/>
        </p:nvSpPr>
        <p:spPr>
          <a:xfrm>
            <a:off x="1028700" y="1057275"/>
            <a:ext cx="8636824" cy="991334"/>
          </a:xfrm>
          <a:prstGeom prst="rect">
            <a:avLst/>
          </a:prstGeom>
        </p:spPr>
        <p:txBody>
          <a:bodyPr lIns="0" tIns="0" rIns="0" bIns="0" rtlCol="0" anchor="t">
            <a:spAutoFit/>
          </a:bodyPr>
          <a:lstStyle/>
          <a:p>
            <a:pPr algn="l">
              <a:lnSpc>
                <a:spcPts val="7103"/>
              </a:lnSpc>
              <a:spcBef>
                <a:spcPct val="0"/>
              </a:spcBef>
            </a:pPr>
            <a:r>
              <a:rPr lang="en-US" sz="6829" b="1">
                <a:solidFill>
                  <a:srgbClr val="67C933"/>
                </a:solidFill>
                <a:latin typeface="Blogger Bold"/>
                <a:ea typeface="Blogger Bold"/>
                <a:cs typeface="Blogger Bold"/>
                <a:sym typeface="Blogger Bold"/>
              </a:rPr>
              <a:t>Turystyka w Koninie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357360">
            <a:off x="3887483" y="-4063591"/>
            <a:ext cx="10513034" cy="18414183"/>
          </a:xfrm>
          <a:custGeom>
            <a:avLst/>
            <a:gdLst/>
            <a:ahLst/>
            <a:cxnLst/>
            <a:rect l="l" t="t" r="r" b="b"/>
            <a:pathLst>
              <a:path w="10513034" h="18414183">
                <a:moveTo>
                  <a:pt x="10286209" y="0"/>
                </a:moveTo>
                <a:lnTo>
                  <a:pt x="10513034" y="18286593"/>
                </a:lnTo>
                <a:lnTo>
                  <a:pt x="226825" y="18414182"/>
                </a:lnTo>
                <a:lnTo>
                  <a:pt x="0" y="127589"/>
                </a:lnTo>
                <a:lnTo>
                  <a:pt x="10286209" y="0"/>
                </a:lnTo>
                <a:close/>
              </a:path>
            </a:pathLst>
          </a:custGeom>
          <a:blipFill>
            <a:blip r:embed="rId2"/>
            <a:stretch>
              <a:fillRect l="-81448" r="-81448"/>
            </a:stretch>
          </a:blipFill>
        </p:spPr>
      </p:sp>
      <p:sp>
        <p:nvSpPr>
          <p:cNvPr id="3" name="TextBox 3"/>
          <p:cNvSpPr txBox="1"/>
          <p:nvPr/>
        </p:nvSpPr>
        <p:spPr>
          <a:xfrm>
            <a:off x="1110343" y="1243013"/>
            <a:ext cx="6258085" cy="7791450"/>
          </a:xfrm>
          <a:prstGeom prst="rect">
            <a:avLst/>
          </a:prstGeom>
        </p:spPr>
        <p:txBody>
          <a:bodyPr lIns="0" tIns="0" rIns="0" bIns="0" rtlCol="0" anchor="t">
            <a:spAutoFit/>
          </a:bodyPr>
          <a:lstStyle/>
          <a:p>
            <a:pPr algn="l">
              <a:lnSpc>
                <a:spcPts val="3240"/>
              </a:lnSpc>
            </a:pPr>
            <a:r>
              <a:rPr lang="en-US" sz="2700">
                <a:solidFill>
                  <a:srgbClr val="000000"/>
                </a:solidFill>
                <a:latin typeface="Open Sans"/>
                <a:ea typeface="Open Sans"/>
                <a:cs typeface="Open Sans"/>
                <a:sym typeface="Open Sans"/>
              </a:rPr>
              <a:t>Niezaprzeczalnym śladem po </a:t>
            </a:r>
          </a:p>
          <a:p>
            <a:pPr algn="l">
              <a:lnSpc>
                <a:spcPts val="3240"/>
              </a:lnSpc>
            </a:pPr>
            <a:r>
              <a:rPr lang="en-US" sz="2700">
                <a:solidFill>
                  <a:srgbClr val="000000"/>
                </a:solidFill>
                <a:latin typeface="Open Sans"/>
                <a:ea typeface="Open Sans"/>
                <a:cs typeface="Open Sans"/>
                <a:sym typeface="Open Sans"/>
              </a:rPr>
              <a:t>szlakach prowadzących z północy </a:t>
            </a:r>
          </a:p>
          <a:p>
            <a:pPr algn="l">
              <a:lnSpc>
                <a:spcPts val="3240"/>
              </a:lnSpc>
            </a:pPr>
            <a:r>
              <a:rPr lang="en-US" sz="2700">
                <a:solidFill>
                  <a:srgbClr val="000000"/>
                </a:solidFill>
                <a:latin typeface="Open Sans"/>
                <a:ea typeface="Open Sans"/>
                <a:cs typeface="Open Sans"/>
                <a:sym typeface="Open Sans"/>
              </a:rPr>
              <a:t>na południe państwa polskiego jest najcenniejszy i zarazem </a:t>
            </a:r>
            <a:r>
              <a:rPr lang="en-US" sz="2700" b="1">
                <a:solidFill>
                  <a:srgbClr val="000000"/>
                </a:solidFill>
                <a:latin typeface="Open Sans Bold"/>
                <a:ea typeface="Open Sans Bold"/>
                <a:cs typeface="Open Sans Bold"/>
                <a:sym typeface="Open Sans Bold"/>
              </a:rPr>
              <a:t>najstarszy zabytek miasta - kamienny słup romańsk</a:t>
            </a:r>
            <a:r>
              <a:rPr lang="en-US" sz="2700">
                <a:solidFill>
                  <a:srgbClr val="000000"/>
                </a:solidFill>
                <a:latin typeface="Open Sans"/>
                <a:ea typeface="Open Sans"/>
                <a:cs typeface="Open Sans"/>
                <a:sym typeface="Open Sans"/>
              </a:rPr>
              <a:t>i, ustawiony nieopodal </a:t>
            </a:r>
            <a:r>
              <a:rPr lang="en-US" sz="2700" b="1">
                <a:solidFill>
                  <a:srgbClr val="000000"/>
                </a:solidFill>
                <a:latin typeface="Open Sans Bold"/>
                <a:ea typeface="Open Sans Bold"/>
                <a:cs typeface="Open Sans Bold"/>
                <a:sym typeface="Open Sans Bold"/>
              </a:rPr>
              <a:t>kościoła św. Bartłomieja</a:t>
            </a:r>
            <a:r>
              <a:rPr lang="en-US" sz="2700">
                <a:solidFill>
                  <a:srgbClr val="000000"/>
                </a:solidFill>
                <a:latin typeface="Open Sans"/>
                <a:ea typeface="Open Sans"/>
                <a:cs typeface="Open Sans"/>
                <a:sym typeface="Open Sans"/>
              </a:rPr>
              <a:t>. </a:t>
            </a:r>
          </a:p>
          <a:p>
            <a:pPr algn="l">
              <a:lnSpc>
                <a:spcPts val="3240"/>
              </a:lnSpc>
            </a:pPr>
            <a:r>
              <a:rPr lang="en-US" sz="2700">
                <a:solidFill>
                  <a:srgbClr val="000000"/>
                </a:solidFill>
                <a:latin typeface="Open Sans"/>
                <a:ea typeface="Open Sans"/>
                <a:cs typeface="Open Sans"/>
                <a:sym typeface="Open Sans"/>
              </a:rPr>
              <a:t>Ten wykonany z piaskowca, z napisem z 1151 roku słup kamienny traktowany jest jako </a:t>
            </a:r>
            <a:r>
              <a:rPr lang="en-US" sz="2700" b="1">
                <a:solidFill>
                  <a:srgbClr val="000000"/>
                </a:solidFill>
                <a:latin typeface="Open Sans Bold"/>
                <a:ea typeface="Open Sans Bold"/>
                <a:cs typeface="Open Sans Bold"/>
                <a:sym typeface="Open Sans Bold"/>
              </a:rPr>
              <a:t>najstarszy znak drogowy </a:t>
            </a:r>
          </a:p>
          <a:p>
            <a:pPr algn="l">
              <a:lnSpc>
                <a:spcPts val="3240"/>
              </a:lnSpc>
            </a:pPr>
            <a:r>
              <a:rPr lang="en-US" sz="2700" b="1">
                <a:solidFill>
                  <a:srgbClr val="000000"/>
                </a:solidFill>
                <a:latin typeface="Open Sans Bold"/>
                <a:ea typeface="Open Sans Bold"/>
                <a:cs typeface="Open Sans Bold"/>
                <a:sym typeface="Open Sans Bold"/>
              </a:rPr>
              <a:t>w Polsce</a:t>
            </a:r>
            <a:r>
              <a:rPr lang="en-US" sz="2700">
                <a:solidFill>
                  <a:srgbClr val="000000"/>
                </a:solidFill>
                <a:latin typeface="Open Sans"/>
                <a:ea typeface="Open Sans"/>
                <a:cs typeface="Open Sans"/>
                <a:sym typeface="Open Sans"/>
              </a:rPr>
              <a:t>, mający oznaczać połowę drogi między Kaliszem a Kruszwicą.</a:t>
            </a:r>
          </a:p>
          <a:p>
            <a:pPr algn="l">
              <a:lnSpc>
                <a:spcPts val="3240"/>
              </a:lnSpc>
            </a:pPr>
            <a:r>
              <a:rPr lang="en-US" sz="2700">
                <a:solidFill>
                  <a:srgbClr val="000000"/>
                </a:solidFill>
                <a:latin typeface="Open Sans"/>
                <a:ea typeface="Open Sans"/>
                <a:cs typeface="Open Sans"/>
                <a:sym typeface="Open Sans"/>
              </a:rPr>
              <a:t>Na miejscu średniowiecznego miasta, na lewym brzegu Warty znajduje się konińska starówka ze wspaniałymi zabytkami architektury sakralnej </a:t>
            </a:r>
          </a:p>
          <a:p>
            <a:pPr algn="l">
              <a:lnSpc>
                <a:spcPts val="3240"/>
              </a:lnSpc>
            </a:pPr>
            <a:r>
              <a:rPr lang="en-US" sz="2700">
                <a:solidFill>
                  <a:srgbClr val="000000"/>
                </a:solidFill>
                <a:latin typeface="Open Sans"/>
                <a:ea typeface="Open Sans"/>
                <a:cs typeface="Open Sans"/>
                <a:sym typeface="Open Sans"/>
              </a:rPr>
              <a:t>i mieszczańskiej, które przetrwały do dnia dzisiejszego, a większość z nich prawie w nienaruszonym stanie.</a:t>
            </a:r>
          </a:p>
        </p:txBody>
      </p:sp>
      <p:sp>
        <p:nvSpPr>
          <p:cNvPr id="4" name="Freeform 4"/>
          <p:cNvSpPr/>
          <p:nvPr/>
        </p:nvSpPr>
        <p:spPr>
          <a:xfrm rot="-630994">
            <a:off x="13304322" y="-1403047"/>
            <a:ext cx="6724396" cy="7220828"/>
          </a:xfrm>
          <a:custGeom>
            <a:avLst/>
            <a:gdLst/>
            <a:ahLst/>
            <a:cxnLst/>
            <a:rect l="l" t="t" r="r" b="b"/>
            <a:pathLst>
              <a:path w="6724396" h="7220828">
                <a:moveTo>
                  <a:pt x="0" y="0"/>
                </a:moveTo>
                <a:lnTo>
                  <a:pt x="6724395" y="0"/>
                </a:lnTo>
                <a:lnTo>
                  <a:pt x="6724395" y="7220828"/>
                </a:lnTo>
                <a:lnTo>
                  <a:pt x="0" y="722082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4966886" y="9121992"/>
            <a:ext cx="2292414" cy="695366"/>
          </a:xfrm>
          <a:custGeom>
            <a:avLst/>
            <a:gdLst/>
            <a:ahLst/>
            <a:cxnLst/>
            <a:rect l="l" t="t" r="r" b="b"/>
            <a:pathLst>
              <a:path w="2292414" h="695366">
                <a:moveTo>
                  <a:pt x="0" y="0"/>
                </a:moveTo>
                <a:lnTo>
                  <a:pt x="2292414" y="0"/>
                </a:lnTo>
                <a:lnTo>
                  <a:pt x="2292414" y="695366"/>
                </a:lnTo>
                <a:lnTo>
                  <a:pt x="0" y="695366"/>
                </a:lnTo>
                <a:lnTo>
                  <a:pt x="0" y="0"/>
                </a:lnTo>
                <a:close/>
              </a:path>
            </a:pathLst>
          </a:custGeom>
          <a:blipFill>
            <a:blip r:embed="rId5"/>
            <a:stretch>
              <a:fillRect/>
            </a:stretch>
          </a:blipFill>
        </p:spPr>
      </p:sp>
      <p:sp>
        <p:nvSpPr>
          <p:cNvPr id="6" name="Freeform 6"/>
          <p:cNvSpPr/>
          <p:nvPr/>
        </p:nvSpPr>
        <p:spPr>
          <a:xfrm rot="268287">
            <a:off x="7643950" y="1057422"/>
            <a:ext cx="4651360" cy="7332050"/>
          </a:xfrm>
          <a:custGeom>
            <a:avLst/>
            <a:gdLst/>
            <a:ahLst/>
            <a:cxnLst/>
            <a:rect l="l" t="t" r="r" b="b"/>
            <a:pathLst>
              <a:path w="4651360" h="7332050">
                <a:moveTo>
                  <a:pt x="0" y="0"/>
                </a:moveTo>
                <a:lnTo>
                  <a:pt x="4651360" y="0"/>
                </a:lnTo>
                <a:lnTo>
                  <a:pt x="4651360" y="7332050"/>
                </a:lnTo>
                <a:lnTo>
                  <a:pt x="0" y="7332050"/>
                </a:lnTo>
                <a:lnTo>
                  <a:pt x="0" y="0"/>
                </a:lnTo>
                <a:close/>
              </a:path>
            </a:pathLst>
          </a:custGeom>
          <a:blipFill>
            <a:blip r:embed="rId6"/>
            <a:stretch>
              <a:fillRect/>
            </a:stretch>
          </a:blipFill>
        </p:spPr>
      </p:sp>
      <p:sp>
        <p:nvSpPr>
          <p:cNvPr id="7" name="Freeform 7"/>
          <p:cNvSpPr/>
          <p:nvPr/>
        </p:nvSpPr>
        <p:spPr>
          <a:xfrm rot="268287">
            <a:off x="8006218" y="1649469"/>
            <a:ext cx="3965472" cy="5373157"/>
          </a:xfrm>
          <a:custGeom>
            <a:avLst/>
            <a:gdLst/>
            <a:ahLst/>
            <a:cxnLst/>
            <a:rect l="l" t="t" r="r" b="b"/>
            <a:pathLst>
              <a:path w="3965472" h="5373157">
                <a:moveTo>
                  <a:pt x="0" y="0"/>
                </a:moveTo>
                <a:lnTo>
                  <a:pt x="3965472" y="0"/>
                </a:lnTo>
                <a:lnTo>
                  <a:pt x="3965472" y="5373157"/>
                </a:lnTo>
                <a:lnTo>
                  <a:pt x="0" y="5373157"/>
                </a:lnTo>
                <a:lnTo>
                  <a:pt x="0" y="0"/>
                </a:lnTo>
                <a:close/>
              </a:path>
            </a:pathLst>
          </a:custGeom>
          <a:blipFill>
            <a:blip r:embed="rId7"/>
            <a:stretch>
              <a:fillRect l="-161268" r="-216450"/>
            </a:stretch>
          </a:blipFill>
        </p:spPr>
      </p:sp>
      <p:sp>
        <p:nvSpPr>
          <p:cNvPr id="8" name="Freeform 8"/>
          <p:cNvSpPr/>
          <p:nvPr/>
        </p:nvSpPr>
        <p:spPr>
          <a:xfrm rot="-649782">
            <a:off x="7038486" y="912796"/>
            <a:ext cx="3194068" cy="1436548"/>
          </a:xfrm>
          <a:custGeom>
            <a:avLst/>
            <a:gdLst/>
            <a:ahLst/>
            <a:cxnLst/>
            <a:rect l="l" t="t" r="r" b="b"/>
            <a:pathLst>
              <a:path w="3194068" h="1436548">
                <a:moveTo>
                  <a:pt x="0" y="0"/>
                </a:moveTo>
                <a:lnTo>
                  <a:pt x="3194068" y="0"/>
                </a:lnTo>
                <a:lnTo>
                  <a:pt x="3194068" y="1436548"/>
                </a:lnTo>
                <a:lnTo>
                  <a:pt x="0" y="1436548"/>
                </a:lnTo>
                <a:lnTo>
                  <a:pt x="0" y="0"/>
                </a:lnTo>
                <a:close/>
              </a:path>
            </a:pathLst>
          </a:custGeom>
          <a:blipFill>
            <a:blip r:embed="rId8"/>
            <a:stretch>
              <a:fillRect/>
            </a:stretch>
          </a:blipFill>
        </p:spPr>
      </p:sp>
      <p:sp>
        <p:nvSpPr>
          <p:cNvPr id="9" name="Freeform 9"/>
          <p:cNvSpPr/>
          <p:nvPr/>
        </p:nvSpPr>
        <p:spPr>
          <a:xfrm rot="437880">
            <a:off x="11287341" y="7086354"/>
            <a:ext cx="2006095" cy="1750416"/>
          </a:xfrm>
          <a:custGeom>
            <a:avLst/>
            <a:gdLst/>
            <a:ahLst/>
            <a:cxnLst/>
            <a:rect l="l" t="t" r="r" b="b"/>
            <a:pathLst>
              <a:path w="2006095" h="1750416">
                <a:moveTo>
                  <a:pt x="0" y="0"/>
                </a:moveTo>
                <a:lnTo>
                  <a:pt x="2006094" y="0"/>
                </a:lnTo>
                <a:lnTo>
                  <a:pt x="2006094" y="1750416"/>
                </a:lnTo>
                <a:lnTo>
                  <a:pt x="0" y="1750416"/>
                </a:lnTo>
                <a:lnTo>
                  <a:pt x="0" y="0"/>
                </a:lnTo>
                <a:close/>
              </a:path>
            </a:pathLst>
          </a:custGeom>
          <a:blipFill>
            <a:blip r:embed="rId9"/>
            <a:stretch>
              <a:fillRect/>
            </a:stretch>
          </a:blipFill>
        </p:spPr>
      </p:sp>
      <p:sp>
        <p:nvSpPr>
          <p:cNvPr id="10" name="TextBox 10"/>
          <p:cNvSpPr txBox="1"/>
          <p:nvPr/>
        </p:nvSpPr>
        <p:spPr>
          <a:xfrm rot="264658">
            <a:off x="7553406" y="7638597"/>
            <a:ext cx="4182300" cy="387396"/>
          </a:xfrm>
          <a:prstGeom prst="rect">
            <a:avLst/>
          </a:prstGeom>
        </p:spPr>
        <p:txBody>
          <a:bodyPr lIns="0" tIns="0" rIns="0" bIns="0" rtlCol="0" anchor="t">
            <a:spAutoFit/>
          </a:bodyPr>
          <a:lstStyle/>
          <a:p>
            <a:pPr marL="0" lvl="0" indent="0" algn="ctr">
              <a:lnSpc>
                <a:spcPts val="2570"/>
              </a:lnSpc>
            </a:pPr>
            <a:r>
              <a:rPr lang="en-US" sz="3172" spc="-95">
                <a:solidFill>
                  <a:srgbClr val="545263"/>
                </a:solidFill>
                <a:latin typeface="Blogger"/>
                <a:ea typeface="Blogger"/>
                <a:cs typeface="Blogger"/>
                <a:sym typeface="Blogger"/>
              </a:rPr>
              <a:t>Koniński Słup Drogowy</a:t>
            </a:r>
          </a:p>
        </p:txBody>
      </p:sp>
      <p:sp>
        <p:nvSpPr>
          <p:cNvPr id="11" name="Freeform 11"/>
          <p:cNvSpPr/>
          <p:nvPr/>
        </p:nvSpPr>
        <p:spPr>
          <a:xfrm rot="178464">
            <a:off x="12848834" y="3155725"/>
            <a:ext cx="4946285" cy="3953133"/>
          </a:xfrm>
          <a:custGeom>
            <a:avLst/>
            <a:gdLst/>
            <a:ahLst/>
            <a:cxnLst/>
            <a:rect l="l" t="t" r="r" b="b"/>
            <a:pathLst>
              <a:path w="4946285" h="3953133">
                <a:moveTo>
                  <a:pt x="0" y="0"/>
                </a:moveTo>
                <a:lnTo>
                  <a:pt x="4946285" y="0"/>
                </a:lnTo>
                <a:lnTo>
                  <a:pt x="4946285" y="3953133"/>
                </a:lnTo>
                <a:lnTo>
                  <a:pt x="0" y="3953133"/>
                </a:lnTo>
                <a:lnTo>
                  <a:pt x="0" y="0"/>
                </a:lnTo>
                <a:close/>
              </a:path>
            </a:pathLst>
          </a:custGeom>
          <a:blipFill>
            <a:blip r:embed="rId10"/>
            <a:stretch>
              <a:fillRect/>
            </a:stretch>
          </a:blipFill>
        </p:spPr>
      </p:sp>
      <p:sp>
        <p:nvSpPr>
          <p:cNvPr id="12" name="Freeform 12"/>
          <p:cNvSpPr/>
          <p:nvPr/>
        </p:nvSpPr>
        <p:spPr>
          <a:xfrm rot="176087">
            <a:off x="13010927" y="3401844"/>
            <a:ext cx="4631340" cy="3155917"/>
          </a:xfrm>
          <a:custGeom>
            <a:avLst/>
            <a:gdLst/>
            <a:ahLst/>
            <a:cxnLst/>
            <a:rect l="l" t="t" r="r" b="b"/>
            <a:pathLst>
              <a:path w="4631340" h="3155917">
                <a:moveTo>
                  <a:pt x="0" y="0"/>
                </a:moveTo>
                <a:lnTo>
                  <a:pt x="4631340" y="0"/>
                </a:lnTo>
                <a:lnTo>
                  <a:pt x="4631340" y="3155916"/>
                </a:lnTo>
                <a:lnTo>
                  <a:pt x="0" y="3155916"/>
                </a:lnTo>
                <a:lnTo>
                  <a:pt x="0" y="0"/>
                </a:lnTo>
                <a:close/>
              </a:path>
            </a:pathLst>
          </a:custGeom>
          <a:blipFill>
            <a:blip r:embed="rId11"/>
            <a:stretch>
              <a:fillRect t="-127145" b="-34061"/>
            </a:stretch>
          </a:blipFill>
        </p:spPr>
      </p:sp>
      <p:sp>
        <p:nvSpPr>
          <p:cNvPr id="13" name="Freeform 13"/>
          <p:cNvSpPr/>
          <p:nvPr/>
        </p:nvSpPr>
        <p:spPr>
          <a:xfrm rot="-2547088">
            <a:off x="12392535" y="2520648"/>
            <a:ext cx="2007905" cy="875652"/>
          </a:xfrm>
          <a:custGeom>
            <a:avLst/>
            <a:gdLst/>
            <a:ahLst/>
            <a:cxnLst/>
            <a:rect l="l" t="t" r="r" b="b"/>
            <a:pathLst>
              <a:path w="2007905" h="875652">
                <a:moveTo>
                  <a:pt x="0" y="0"/>
                </a:moveTo>
                <a:lnTo>
                  <a:pt x="2007905" y="0"/>
                </a:lnTo>
                <a:lnTo>
                  <a:pt x="2007905" y="875652"/>
                </a:lnTo>
                <a:lnTo>
                  <a:pt x="0" y="875652"/>
                </a:lnTo>
                <a:lnTo>
                  <a:pt x="0" y="0"/>
                </a:lnTo>
                <a:close/>
              </a:path>
            </a:pathLst>
          </a:custGeom>
          <a:blipFill>
            <a:blip r:embed="rId12"/>
            <a:stretch>
              <a:fillRect/>
            </a:stretch>
          </a:blipFill>
        </p:spPr>
      </p:sp>
      <p:sp>
        <p:nvSpPr>
          <p:cNvPr id="14" name="TextBox 14"/>
          <p:cNvSpPr txBox="1"/>
          <p:nvPr/>
        </p:nvSpPr>
        <p:spPr>
          <a:xfrm rot="161438">
            <a:off x="13286471" y="6680170"/>
            <a:ext cx="4002523" cy="299414"/>
          </a:xfrm>
          <a:prstGeom prst="rect">
            <a:avLst/>
          </a:prstGeom>
        </p:spPr>
        <p:txBody>
          <a:bodyPr lIns="0" tIns="0" rIns="0" bIns="0" rtlCol="0" anchor="t">
            <a:spAutoFit/>
          </a:bodyPr>
          <a:lstStyle/>
          <a:p>
            <a:pPr marL="0" lvl="0" indent="0" algn="ctr">
              <a:lnSpc>
                <a:spcPts val="1924"/>
              </a:lnSpc>
            </a:pPr>
            <a:r>
              <a:rPr lang="en-US" sz="2375" spc="-71">
                <a:solidFill>
                  <a:srgbClr val="545263"/>
                </a:solidFill>
                <a:latin typeface="Blogger"/>
                <a:ea typeface="Blogger"/>
                <a:cs typeface="Blogger"/>
                <a:sym typeface="Blogger"/>
              </a:rPr>
              <a:t>Kościół św. Bartłomieja</a:t>
            </a:r>
          </a:p>
        </p:txBody>
      </p:sp>
      <p:sp>
        <p:nvSpPr>
          <p:cNvPr id="15" name="Freeform 15"/>
          <p:cNvSpPr/>
          <p:nvPr/>
        </p:nvSpPr>
        <p:spPr>
          <a:xfrm rot="184193">
            <a:off x="16671655" y="6433525"/>
            <a:ext cx="1836002" cy="1602002"/>
          </a:xfrm>
          <a:custGeom>
            <a:avLst/>
            <a:gdLst/>
            <a:ahLst/>
            <a:cxnLst/>
            <a:rect l="l" t="t" r="r" b="b"/>
            <a:pathLst>
              <a:path w="1836002" h="1602002">
                <a:moveTo>
                  <a:pt x="0" y="0"/>
                </a:moveTo>
                <a:lnTo>
                  <a:pt x="1836002" y="0"/>
                </a:lnTo>
                <a:lnTo>
                  <a:pt x="1836002" y="1602002"/>
                </a:lnTo>
                <a:lnTo>
                  <a:pt x="0" y="1602002"/>
                </a:lnTo>
                <a:lnTo>
                  <a:pt x="0" y="0"/>
                </a:lnTo>
                <a:close/>
              </a:path>
            </a:pathLst>
          </a:custGeom>
          <a:blipFill>
            <a:blip r:embed="rId9"/>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357360">
            <a:off x="3887483" y="-4063591"/>
            <a:ext cx="10513034" cy="18414183"/>
          </a:xfrm>
          <a:custGeom>
            <a:avLst/>
            <a:gdLst/>
            <a:ahLst/>
            <a:cxnLst/>
            <a:rect l="l" t="t" r="r" b="b"/>
            <a:pathLst>
              <a:path w="10513034" h="18414183">
                <a:moveTo>
                  <a:pt x="10286209" y="0"/>
                </a:moveTo>
                <a:lnTo>
                  <a:pt x="10513034" y="18286593"/>
                </a:lnTo>
                <a:lnTo>
                  <a:pt x="226825" y="18414182"/>
                </a:lnTo>
                <a:lnTo>
                  <a:pt x="0" y="127589"/>
                </a:lnTo>
                <a:lnTo>
                  <a:pt x="10286209" y="0"/>
                </a:lnTo>
                <a:close/>
              </a:path>
            </a:pathLst>
          </a:custGeom>
          <a:blipFill>
            <a:blip r:embed="rId2"/>
            <a:stretch>
              <a:fillRect l="-81448" r="-81448"/>
            </a:stretch>
          </a:blipFill>
        </p:spPr>
      </p:sp>
      <p:sp>
        <p:nvSpPr>
          <p:cNvPr id="3" name="Freeform 3"/>
          <p:cNvSpPr/>
          <p:nvPr/>
        </p:nvSpPr>
        <p:spPr>
          <a:xfrm>
            <a:off x="14966886" y="9121992"/>
            <a:ext cx="2292414" cy="695366"/>
          </a:xfrm>
          <a:custGeom>
            <a:avLst/>
            <a:gdLst/>
            <a:ahLst/>
            <a:cxnLst/>
            <a:rect l="l" t="t" r="r" b="b"/>
            <a:pathLst>
              <a:path w="2292414" h="695366">
                <a:moveTo>
                  <a:pt x="0" y="0"/>
                </a:moveTo>
                <a:lnTo>
                  <a:pt x="2292414" y="0"/>
                </a:lnTo>
                <a:lnTo>
                  <a:pt x="2292414" y="695366"/>
                </a:lnTo>
                <a:lnTo>
                  <a:pt x="0" y="695366"/>
                </a:lnTo>
                <a:lnTo>
                  <a:pt x="0" y="0"/>
                </a:lnTo>
                <a:close/>
              </a:path>
            </a:pathLst>
          </a:custGeom>
          <a:blipFill>
            <a:blip r:embed="rId3"/>
            <a:stretch>
              <a:fillRect/>
            </a:stretch>
          </a:blipFill>
        </p:spPr>
      </p:sp>
      <p:sp>
        <p:nvSpPr>
          <p:cNvPr id="4" name="TextBox 4"/>
          <p:cNvSpPr txBox="1"/>
          <p:nvPr/>
        </p:nvSpPr>
        <p:spPr>
          <a:xfrm>
            <a:off x="11089621" y="2902975"/>
            <a:ext cx="6169679" cy="4924425"/>
          </a:xfrm>
          <a:prstGeom prst="rect">
            <a:avLst/>
          </a:prstGeom>
        </p:spPr>
        <p:txBody>
          <a:bodyPr lIns="0" tIns="0" rIns="0" bIns="0" rtlCol="0" anchor="t">
            <a:spAutoFit/>
          </a:bodyPr>
          <a:lstStyle/>
          <a:p>
            <a:pPr algn="l">
              <a:lnSpc>
                <a:spcPts val="3240"/>
              </a:lnSpc>
            </a:pPr>
            <a:r>
              <a:rPr lang="en-US" sz="2700">
                <a:solidFill>
                  <a:srgbClr val="000000"/>
                </a:solidFill>
                <a:latin typeface="Open Sans"/>
                <a:ea typeface="Open Sans"/>
                <a:cs typeface="Open Sans"/>
                <a:sym typeface="Open Sans"/>
              </a:rPr>
              <a:t>W północnej części miasta w dzielnicy Gosławice znajdują się dwa cenne gotyckie obiekty architektoniczne: </a:t>
            </a:r>
            <a:r>
              <a:rPr lang="en-US" sz="2700" b="1">
                <a:solidFill>
                  <a:srgbClr val="000000"/>
                </a:solidFill>
                <a:latin typeface="Open Sans Bold"/>
                <a:ea typeface="Open Sans Bold"/>
                <a:cs typeface="Open Sans Bold"/>
                <a:sym typeface="Open Sans Bold"/>
              </a:rPr>
              <a:t>Kościół św. Andrzeja Apostoła oraz zamek</a:t>
            </a:r>
            <a:r>
              <a:rPr lang="en-US" sz="2700">
                <a:solidFill>
                  <a:srgbClr val="000000"/>
                </a:solidFill>
                <a:latin typeface="Open Sans"/>
                <a:ea typeface="Open Sans"/>
                <a:cs typeface="Open Sans"/>
                <a:sym typeface="Open Sans"/>
              </a:rPr>
              <a:t>. W odrestaurowanym, wzniesionym w latach 1418-26 przez biskupa Andrzeja Łaskarza gotyckim zamku znajduje się siedziba Muzeum Okręgowego, wraz ze stałymi ekspozycjami, w tym pokazujące życie XIX-wiecznego Konina.</a:t>
            </a:r>
          </a:p>
          <a:p>
            <a:pPr algn="l">
              <a:lnSpc>
                <a:spcPts val="3240"/>
              </a:lnSpc>
            </a:pPr>
            <a:endParaRPr lang="en-US" sz="2700">
              <a:solidFill>
                <a:srgbClr val="000000"/>
              </a:solidFill>
              <a:latin typeface="Open Sans"/>
              <a:ea typeface="Open Sans"/>
              <a:cs typeface="Open Sans"/>
              <a:sym typeface="Open Sans"/>
            </a:endParaRPr>
          </a:p>
        </p:txBody>
      </p:sp>
      <p:sp>
        <p:nvSpPr>
          <p:cNvPr id="5" name="Freeform 5"/>
          <p:cNvSpPr/>
          <p:nvPr/>
        </p:nvSpPr>
        <p:spPr>
          <a:xfrm rot="3427104">
            <a:off x="2747815" y="1110556"/>
            <a:ext cx="6967401" cy="6410009"/>
          </a:xfrm>
          <a:custGeom>
            <a:avLst/>
            <a:gdLst/>
            <a:ahLst/>
            <a:cxnLst/>
            <a:rect l="l" t="t" r="r" b="b"/>
            <a:pathLst>
              <a:path w="6967401" h="6410009">
                <a:moveTo>
                  <a:pt x="0" y="0"/>
                </a:moveTo>
                <a:lnTo>
                  <a:pt x="6967402" y="0"/>
                </a:lnTo>
                <a:lnTo>
                  <a:pt x="6967402" y="6410009"/>
                </a:lnTo>
                <a:lnTo>
                  <a:pt x="0" y="6410009"/>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Freeform 6"/>
          <p:cNvSpPr/>
          <p:nvPr/>
        </p:nvSpPr>
        <p:spPr>
          <a:xfrm rot="160565">
            <a:off x="5673805" y="940635"/>
            <a:ext cx="4934521" cy="3943731"/>
          </a:xfrm>
          <a:custGeom>
            <a:avLst/>
            <a:gdLst/>
            <a:ahLst/>
            <a:cxnLst/>
            <a:rect l="l" t="t" r="r" b="b"/>
            <a:pathLst>
              <a:path w="4934521" h="3943731">
                <a:moveTo>
                  <a:pt x="0" y="0"/>
                </a:moveTo>
                <a:lnTo>
                  <a:pt x="4934521" y="0"/>
                </a:lnTo>
                <a:lnTo>
                  <a:pt x="4934521" y="3943731"/>
                </a:lnTo>
                <a:lnTo>
                  <a:pt x="0" y="3943731"/>
                </a:lnTo>
                <a:lnTo>
                  <a:pt x="0" y="0"/>
                </a:lnTo>
                <a:close/>
              </a:path>
            </a:pathLst>
          </a:custGeom>
          <a:blipFill>
            <a:blip r:embed="rId6"/>
            <a:stretch>
              <a:fillRect/>
            </a:stretch>
          </a:blipFill>
        </p:spPr>
      </p:sp>
      <p:sp>
        <p:nvSpPr>
          <p:cNvPr id="7" name="Freeform 7"/>
          <p:cNvSpPr/>
          <p:nvPr/>
        </p:nvSpPr>
        <p:spPr>
          <a:xfrm rot="158188">
            <a:off x="5834719" y="1186146"/>
            <a:ext cx="4620326" cy="3148411"/>
          </a:xfrm>
          <a:custGeom>
            <a:avLst/>
            <a:gdLst/>
            <a:ahLst/>
            <a:cxnLst/>
            <a:rect l="l" t="t" r="r" b="b"/>
            <a:pathLst>
              <a:path w="4620326" h="3148411">
                <a:moveTo>
                  <a:pt x="0" y="0"/>
                </a:moveTo>
                <a:lnTo>
                  <a:pt x="4620326" y="0"/>
                </a:lnTo>
                <a:lnTo>
                  <a:pt x="4620326" y="3148411"/>
                </a:lnTo>
                <a:lnTo>
                  <a:pt x="0" y="3148411"/>
                </a:lnTo>
                <a:lnTo>
                  <a:pt x="0" y="0"/>
                </a:lnTo>
                <a:close/>
              </a:path>
            </a:pathLst>
          </a:custGeom>
          <a:blipFill>
            <a:blip r:embed="rId7"/>
            <a:stretch>
              <a:fillRect l="-38846" t="-39405" r="-14396" b="-10245"/>
            </a:stretch>
          </a:blipFill>
        </p:spPr>
      </p:sp>
      <p:sp>
        <p:nvSpPr>
          <p:cNvPr id="8" name="Freeform 8"/>
          <p:cNvSpPr/>
          <p:nvPr/>
        </p:nvSpPr>
        <p:spPr>
          <a:xfrm rot="-7325189">
            <a:off x="9393736" y="923629"/>
            <a:ext cx="2003130" cy="873569"/>
          </a:xfrm>
          <a:custGeom>
            <a:avLst/>
            <a:gdLst/>
            <a:ahLst/>
            <a:cxnLst/>
            <a:rect l="l" t="t" r="r" b="b"/>
            <a:pathLst>
              <a:path w="2003130" h="873569">
                <a:moveTo>
                  <a:pt x="0" y="0"/>
                </a:moveTo>
                <a:lnTo>
                  <a:pt x="2003129" y="0"/>
                </a:lnTo>
                <a:lnTo>
                  <a:pt x="2003129" y="873569"/>
                </a:lnTo>
                <a:lnTo>
                  <a:pt x="0" y="873569"/>
                </a:lnTo>
                <a:lnTo>
                  <a:pt x="0" y="0"/>
                </a:lnTo>
                <a:close/>
              </a:path>
            </a:pathLst>
          </a:custGeom>
          <a:blipFill>
            <a:blip r:embed="rId8"/>
            <a:stretch>
              <a:fillRect/>
            </a:stretch>
          </a:blipFill>
        </p:spPr>
      </p:sp>
      <p:sp>
        <p:nvSpPr>
          <p:cNvPr id="9" name="Freeform 9"/>
          <p:cNvSpPr/>
          <p:nvPr/>
        </p:nvSpPr>
        <p:spPr>
          <a:xfrm rot="5985977">
            <a:off x="4689927" y="4230136"/>
            <a:ext cx="1789007" cy="780190"/>
          </a:xfrm>
          <a:custGeom>
            <a:avLst/>
            <a:gdLst/>
            <a:ahLst/>
            <a:cxnLst/>
            <a:rect l="l" t="t" r="r" b="b"/>
            <a:pathLst>
              <a:path w="1789007" h="780190">
                <a:moveTo>
                  <a:pt x="0" y="0"/>
                </a:moveTo>
                <a:lnTo>
                  <a:pt x="1789007" y="0"/>
                </a:lnTo>
                <a:lnTo>
                  <a:pt x="1789007" y="780190"/>
                </a:lnTo>
                <a:lnTo>
                  <a:pt x="0" y="780190"/>
                </a:lnTo>
                <a:lnTo>
                  <a:pt x="0" y="0"/>
                </a:lnTo>
                <a:close/>
              </a:path>
            </a:pathLst>
          </a:custGeom>
          <a:blipFill>
            <a:blip r:embed="rId8"/>
            <a:stretch>
              <a:fillRect/>
            </a:stretch>
          </a:blipFill>
        </p:spPr>
      </p:sp>
      <p:sp>
        <p:nvSpPr>
          <p:cNvPr id="10" name="Freeform 10"/>
          <p:cNvSpPr/>
          <p:nvPr/>
        </p:nvSpPr>
        <p:spPr>
          <a:xfrm rot="-4555060">
            <a:off x="6752926" y="3904964"/>
            <a:ext cx="2660544" cy="4000817"/>
          </a:xfrm>
          <a:custGeom>
            <a:avLst/>
            <a:gdLst/>
            <a:ahLst/>
            <a:cxnLst/>
            <a:rect l="l" t="t" r="r" b="b"/>
            <a:pathLst>
              <a:path w="2660544" h="4000817">
                <a:moveTo>
                  <a:pt x="0" y="0"/>
                </a:moveTo>
                <a:lnTo>
                  <a:pt x="2660544" y="0"/>
                </a:lnTo>
                <a:lnTo>
                  <a:pt x="2660544" y="4000818"/>
                </a:lnTo>
                <a:lnTo>
                  <a:pt x="0" y="400081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TextBox 11"/>
          <p:cNvSpPr txBox="1"/>
          <p:nvPr/>
        </p:nvSpPr>
        <p:spPr>
          <a:xfrm rot="143539">
            <a:off x="6118460" y="4456974"/>
            <a:ext cx="3993003" cy="334766"/>
          </a:xfrm>
          <a:prstGeom prst="rect">
            <a:avLst/>
          </a:prstGeom>
        </p:spPr>
        <p:txBody>
          <a:bodyPr lIns="0" tIns="0" rIns="0" bIns="0" rtlCol="0" anchor="t">
            <a:spAutoFit/>
          </a:bodyPr>
          <a:lstStyle/>
          <a:p>
            <a:pPr marL="0" lvl="0" indent="0" algn="ctr">
              <a:lnSpc>
                <a:spcPts val="2110"/>
              </a:lnSpc>
            </a:pPr>
            <a:r>
              <a:rPr lang="en-US" sz="2606" spc="-78">
                <a:solidFill>
                  <a:srgbClr val="545263"/>
                </a:solidFill>
                <a:latin typeface="Blogger"/>
                <a:ea typeface="Blogger"/>
                <a:cs typeface="Blogger"/>
                <a:sym typeface="Blogger"/>
              </a:rPr>
              <a:t>Kościół św. Andrzeja Apostoła</a:t>
            </a:r>
          </a:p>
        </p:txBody>
      </p:sp>
      <p:sp>
        <p:nvSpPr>
          <p:cNvPr id="12" name="Freeform 12"/>
          <p:cNvSpPr/>
          <p:nvPr/>
        </p:nvSpPr>
        <p:spPr>
          <a:xfrm rot="-564380">
            <a:off x="368647" y="4963344"/>
            <a:ext cx="5426451" cy="4336888"/>
          </a:xfrm>
          <a:custGeom>
            <a:avLst/>
            <a:gdLst/>
            <a:ahLst/>
            <a:cxnLst/>
            <a:rect l="l" t="t" r="r" b="b"/>
            <a:pathLst>
              <a:path w="5426451" h="4336888">
                <a:moveTo>
                  <a:pt x="0" y="0"/>
                </a:moveTo>
                <a:lnTo>
                  <a:pt x="5426451" y="0"/>
                </a:lnTo>
                <a:lnTo>
                  <a:pt x="5426451" y="4336888"/>
                </a:lnTo>
                <a:lnTo>
                  <a:pt x="0" y="4336888"/>
                </a:lnTo>
                <a:lnTo>
                  <a:pt x="0" y="0"/>
                </a:lnTo>
                <a:close/>
              </a:path>
            </a:pathLst>
          </a:custGeom>
          <a:blipFill>
            <a:blip r:embed="rId6"/>
            <a:stretch>
              <a:fillRect/>
            </a:stretch>
          </a:blipFill>
        </p:spPr>
      </p:sp>
      <p:sp>
        <p:nvSpPr>
          <p:cNvPr id="13" name="Freeform 13"/>
          <p:cNvSpPr/>
          <p:nvPr/>
        </p:nvSpPr>
        <p:spPr>
          <a:xfrm rot="-566756">
            <a:off x="510488" y="5236159"/>
            <a:ext cx="5080933" cy="3462281"/>
          </a:xfrm>
          <a:custGeom>
            <a:avLst/>
            <a:gdLst/>
            <a:ahLst/>
            <a:cxnLst/>
            <a:rect l="l" t="t" r="r" b="b"/>
            <a:pathLst>
              <a:path w="5080933" h="3462281">
                <a:moveTo>
                  <a:pt x="0" y="0"/>
                </a:moveTo>
                <a:lnTo>
                  <a:pt x="5080933" y="0"/>
                </a:lnTo>
                <a:lnTo>
                  <a:pt x="5080933" y="3462281"/>
                </a:lnTo>
                <a:lnTo>
                  <a:pt x="0" y="3462281"/>
                </a:lnTo>
                <a:lnTo>
                  <a:pt x="0" y="0"/>
                </a:lnTo>
                <a:close/>
              </a:path>
            </a:pathLst>
          </a:custGeom>
          <a:blipFill>
            <a:blip r:embed="rId11"/>
            <a:stretch>
              <a:fillRect l="-17655" r="-10212" b="-20094"/>
            </a:stretch>
          </a:blipFill>
        </p:spPr>
      </p:sp>
      <p:sp>
        <p:nvSpPr>
          <p:cNvPr id="14" name="Freeform 14"/>
          <p:cNvSpPr/>
          <p:nvPr/>
        </p:nvSpPr>
        <p:spPr>
          <a:xfrm rot="-3370345">
            <a:off x="5046119" y="8167076"/>
            <a:ext cx="2202825" cy="960657"/>
          </a:xfrm>
          <a:custGeom>
            <a:avLst/>
            <a:gdLst/>
            <a:ahLst/>
            <a:cxnLst/>
            <a:rect l="l" t="t" r="r" b="b"/>
            <a:pathLst>
              <a:path w="2202825" h="960657">
                <a:moveTo>
                  <a:pt x="0" y="0"/>
                </a:moveTo>
                <a:lnTo>
                  <a:pt x="2202825" y="0"/>
                </a:lnTo>
                <a:lnTo>
                  <a:pt x="2202825" y="960657"/>
                </a:lnTo>
                <a:lnTo>
                  <a:pt x="0" y="960657"/>
                </a:lnTo>
                <a:lnTo>
                  <a:pt x="0" y="0"/>
                </a:lnTo>
                <a:close/>
              </a:path>
            </a:pathLst>
          </a:custGeom>
          <a:blipFill>
            <a:blip r:embed="rId8"/>
            <a:stretch>
              <a:fillRect/>
            </a:stretch>
          </a:blipFill>
        </p:spPr>
      </p:sp>
      <p:sp>
        <p:nvSpPr>
          <p:cNvPr id="15" name="Freeform 15"/>
          <p:cNvSpPr/>
          <p:nvPr/>
        </p:nvSpPr>
        <p:spPr>
          <a:xfrm rot="-3370345">
            <a:off x="-835586" y="5488393"/>
            <a:ext cx="1912303" cy="833960"/>
          </a:xfrm>
          <a:custGeom>
            <a:avLst/>
            <a:gdLst/>
            <a:ahLst/>
            <a:cxnLst/>
            <a:rect l="l" t="t" r="r" b="b"/>
            <a:pathLst>
              <a:path w="1912303" h="833960">
                <a:moveTo>
                  <a:pt x="0" y="0"/>
                </a:moveTo>
                <a:lnTo>
                  <a:pt x="1912302" y="0"/>
                </a:lnTo>
                <a:lnTo>
                  <a:pt x="1912302" y="833960"/>
                </a:lnTo>
                <a:lnTo>
                  <a:pt x="0" y="833960"/>
                </a:lnTo>
                <a:lnTo>
                  <a:pt x="0" y="0"/>
                </a:lnTo>
                <a:close/>
              </a:path>
            </a:pathLst>
          </a:custGeom>
          <a:blipFill>
            <a:blip r:embed="rId8"/>
            <a:stretch>
              <a:fillRect/>
            </a:stretch>
          </a:blipFill>
        </p:spPr>
      </p:sp>
      <p:sp>
        <p:nvSpPr>
          <p:cNvPr id="16" name="TextBox 16"/>
          <p:cNvSpPr txBox="1"/>
          <p:nvPr/>
        </p:nvSpPr>
        <p:spPr>
          <a:xfrm rot="-581406">
            <a:off x="976019" y="8771194"/>
            <a:ext cx="4849517" cy="336150"/>
          </a:xfrm>
          <a:prstGeom prst="rect">
            <a:avLst/>
          </a:prstGeom>
        </p:spPr>
        <p:txBody>
          <a:bodyPr lIns="0" tIns="0" rIns="0" bIns="0" rtlCol="0" anchor="t">
            <a:spAutoFit/>
          </a:bodyPr>
          <a:lstStyle/>
          <a:p>
            <a:pPr marL="0" lvl="0" indent="0" algn="ctr">
              <a:lnSpc>
                <a:spcPts val="2118"/>
              </a:lnSpc>
            </a:pPr>
            <a:r>
              <a:rPr lang="en-US" sz="2615" spc="-78">
                <a:solidFill>
                  <a:srgbClr val="545263"/>
                </a:solidFill>
                <a:latin typeface="Blogger"/>
                <a:ea typeface="Blogger"/>
                <a:cs typeface="Blogger"/>
                <a:sym typeface="Blogger"/>
              </a:rPr>
              <a:t>gotycki zamek - Muzeum Okręgowe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357360">
            <a:off x="3887483" y="-4063591"/>
            <a:ext cx="10513034" cy="18414183"/>
          </a:xfrm>
          <a:custGeom>
            <a:avLst/>
            <a:gdLst/>
            <a:ahLst/>
            <a:cxnLst/>
            <a:rect l="l" t="t" r="r" b="b"/>
            <a:pathLst>
              <a:path w="10513034" h="18414183">
                <a:moveTo>
                  <a:pt x="10286209" y="0"/>
                </a:moveTo>
                <a:lnTo>
                  <a:pt x="10513034" y="18286593"/>
                </a:lnTo>
                <a:lnTo>
                  <a:pt x="226825" y="18414182"/>
                </a:lnTo>
                <a:lnTo>
                  <a:pt x="0" y="127589"/>
                </a:lnTo>
                <a:lnTo>
                  <a:pt x="10286209" y="0"/>
                </a:lnTo>
                <a:close/>
              </a:path>
            </a:pathLst>
          </a:custGeom>
          <a:blipFill>
            <a:blip r:embed="rId2"/>
            <a:stretch>
              <a:fillRect l="-81448" r="-81448"/>
            </a:stretch>
          </a:blipFill>
        </p:spPr>
      </p:sp>
      <p:sp>
        <p:nvSpPr>
          <p:cNvPr id="3" name="Freeform 3"/>
          <p:cNvSpPr/>
          <p:nvPr/>
        </p:nvSpPr>
        <p:spPr>
          <a:xfrm>
            <a:off x="14966886" y="9121992"/>
            <a:ext cx="2292414" cy="695366"/>
          </a:xfrm>
          <a:custGeom>
            <a:avLst/>
            <a:gdLst/>
            <a:ahLst/>
            <a:cxnLst/>
            <a:rect l="l" t="t" r="r" b="b"/>
            <a:pathLst>
              <a:path w="2292414" h="695366">
                <a:moveTo>
                  <a:pt x="0" y="0"/>
                </a:moveTo>
                <a:lnTo>
                  <a:pt x="2292414" y="0"/>
                </a:lnTo>
                <a:lnTo>
                  <a:pt x="2292414" y="695366"/>
                </a:lnTo>
                <a:lnTo>
                  <a:pt x="0" y="695366"/>
                </a:lnTo>
                <a:lnTo>
                  <a:pt x="0" y="0"/>
                </a:lnTo>
                <a:close/>
              </a:path>
            </a:pathLst>
          </a:custGeom>
          <a:blipFill>
            <a:blip r:embed="rId3"/>
            <a:stretch>
              <a:fillRect/>
            </a:stretch>
          </a:blipFill>
        </p:spPr>
      </p:sp>
      <p:sp>
        <p:nvSpPr>
          <p:cNvPr id="4" name="Freeform 4"/>
          <p:cNvSpPr/>
          <p:nvPr/>
        </p:nvSpPr>
        <p:spPr>
          <a:xfrm rot="-10316527">
            <a:off x="-963792" y="682748"/>
            <a:ext cx="15020999" cy="11340854"/>
          </a:xfrm>
          <a:custGeom>
            <a:avLst/>
            <a:gdLst/>
            <a:ahLst/>
            <a:cxnLst/>
            <a:rect l="l" t="t" r="r" b="b"/>
            <a:pathLst>
              <a:path w="15020999" h="11340854">
                <a:moveTo>
                  <a:pt x="0" y="0"/>
                </a:moveTo>
                <a:lnTo>
                  <a:pt x="15020999" y="0"/>
                </a:lnTo>
                <a:lnTo>
                  <a:pt x="15020999" y="11340854"/>
                </a:lnTo>
                <a:lnTo>
                  <a:pt x="0" y="11340854"/>
                </a:lnTo>
                <a:lnTo>
                  <a:pt x="0" y="0"/>
                </a:lnTo>
                <a:close/>
              </a:path>
            </a:pathLst>
          </a:custGeom>
          <a:blipFill>
            <a:blip r:embed="rId4">
              <a:alphaModFix amt="69000"/>
            </a:blip>
            <a:stretch>
              <a:fillRect/>
            </a:stretch>
          </a:blipFill>
        </p:spPr>
      </p:sp>
      <p:sp>
        <p:nvSpPr>
          <p:cNvPr id="5" name="TextBox 5"/>
          <p:cNvSpPr txBox="1"/>
          <p:nvPr/>
        </p:nvSpPr>
        <p:spPr>
          <a:xfrm>
            <a:off x="1028700" y="2096756"/>
            <a:ext cx="16230600" cy="3269416"/>
          </a:xfrm>
          <a:prstGeom prst="rect">
            <a:avLst/>
          </a:prstGeom>
        </p:spPr>
        <p:txBody>
          <a:bodyPr lIns="0" tIns="0" rIns="0" bIns="0" rtlCol="0" anchor="t">
            <a:spAutoFit/>
          </a:bodyPr>
          <a:lstStyle/>
          <a:p>
            <a:pPr algn="l">
              <a:lnSpc>
                <a:spcPts val="3239"/>
              </a:lnSpc>
            </a:pPr>
            <a:r>
              <a:rPr lang="en-US" sz="2699">
                <a:solidFill>
                  <a:srgbClr val="000000"/>
                </a:solidFill>
                <a:latin typeface="Open Sans"/>
                <a:ea typeface="Open Sans"/>
                <a:cs typeface="Open Sans"/>
                <a:sym typeface="Open Sans"/>
              </a:rPr>
              <a:t>Konin ma jeszcze jeden bardzo znaczący dla miasta atut. </a:t>
            </a:r>
            <a:r>
              <a:rPr lang="en-US" sz="2699" b="1">
                <a:solidFill>
                  <a:srgbClr val="000000"/>
                </a:solidFill>
                <a:latin typeface="Open Sans Bold"/>
                <a:ea typeface="Open Sans Bold"/>
                <a:cs typeface="Open Sans Bold"/>
                <a:sym typeface="Open Sans Bold"/>
              </a:rPr>
              <a:t>Przepływa przez niego rzeka Warta</a:t>
            </a:r>
            <a:r>
              <a:rPr lang="en-US" sz="2699">
                <a:solidFill>
                  <a:srgbClr val="000000"/>
                </a:solidFill>
                <a:latin typeface="Open Sans"/>
                <a:ea typeface="Open Sans"/>
                <a:cs typeface="Open Sans"/>
                <a:sym typeface="Open Sans"/>
              </a:rPr>
              <a:t>, która geograficznie podzieliła miasto na dwie części: starą i nową ale tak naprawdę poprzez przeróżne działania rzeka Warta właśnie łączy mieszkańców z nowej i starej części Konina. Warta uznawana jest jako woda śródlądowa żeglowna na odcinku od Kanału Ślesińskiego do ujścia rzeki Odry. Trasa ta stanowi atrakcyjny szlak wodny dla spływów kajakowych, jako trasa dla statków wycieczkowych i innych. Najpiękniejszym obszarem okalającym Wartę jest Dolina Środkowej Warty z Nadwarciańskim Parkiem Krajobrazowym oraz Obszar Natura 2000, przebogata przede wszystkim w ptactwo które reprezentuje 230 gatunków.</a:t>
            </a:r>
          </a:p>
        </p:txBody>
      </p:sp>
      <p:sp>
        <p:nvSpPr>
          <p:cNvPr id="6" name="Freeform 6"/>
          <p:cNvSpPr/>
          <p:nvPr/>
        </p:nvSpPr>
        <p:spPr>
          <a:xfrm rot="-654523">
            <a:off x="1177284" y="6522706"/>
            <a:ext cx="12991916" cy="3921196"/>
          </a:xfrm>
          <a:custGeom>
            <a:avLst/>
            <a:gdLst/>
            <a:ahLst/>
            <a:cxnLst/>
            <a:rect l="l" t="t" r="r" b="b"/>
            <a:pathLst>
              <a:path w="12991916" h="3921196">
                <a:moveTo>
                  <a:pt x="0" y="0"/>
                </a:moveTo>
                <a:lnTo>
                  <a:pt x="12991916" y="0"/>
                </a:lnTo>
                <a:lnTo>
                  <a:pt x="12991916" y="3921196"/>
                </a:lnTo>
                <a:lnTo>
                  <a:pt x="0" y="3921196"/>
                </a:lnTo>
                <a:lnTo>
                  <a:pt x="0" y="0"/>
                </a:lnTo>
                <a:close/>
              </a:path>
            </a:pathLst>
          </a:custGeom>
          <a:blipFill>
            <a:blip r:embed="rId5">
              <a:alphaModFix amt="60000"/>
              <a:extLst>
                <a:ext uri="{96DAC541-7B7A-43D3-8B79-37D633B846F1}">
                  <asvg:svgBlip xmlns:asvg="http://schemas.microsoft.com/office/drawing/2016/SVG/main" xmlns="" r:embed="rId6"/>
                </a:ext>
              </a:extLst>
            </a:blip>
            <a:stretch>
              <a:fillRect/>
            </a:stretch>
          </a:blipFill>
        </p:spPr>
      </p:sp>
      <p:sp>
        <p:nvSpPr>
          <p:cNvPr id="7" name="Freeform 7"/>
          <p:cNvSpPr/>
          <p:nvPr/>
        </p:nvSpPr>
        <p:spPr>
          <a:xfrm rot="-471980">
            <a:off x="1106027" y="6481780"/>
            <a:ext cx="3648869" cy="2916222"/>
          </a:xfrm>
          <a:custGeom>
            <a:avLst/>
            <a:gdLst/>
            <a:ahLst/>
            <a:cxnLst/>
            <a:rect l="l" t="t" r="r" b="b"/>
            <a:pathLst>
              <a:path w="3648869" h="2916222">
                <a:moveTo>
                  <a:pt x="0" y="0"/>
                </a:moveTo>
                <a:lnTo>
                  <a:pt x="3648869" y="0"/>
                </a:lnTo>
                <a:lnTo>
                  <a:pt x="3648869" y="2916222"/>
                </a:lnTo>
                <a:lnTo>
                  <a:pt x="0" y="2916222"/>
                </a:lnTo>
                <a:lnTo>
                  <a:pt x="0" y="0"/>
                </a:lnTo>
                <a:close/>
              </a:path>
            </a:pathLst>
          </a:custGeom>
          <a:blipFill>
            <a:blip r:embed="rId7"/>
            <a:stretch>
              <a:fillRect/>
            </a:stretch>
          </a:blipFill>
        </p:spPr>
      </p:sp>
      <p:sp>
        <p:nvSpPr>
          <p:cNvPr id="8" name="Freeform 8"/>
          <p:cNvSpPr/>
          <p:nvPr/>
        </p:nvSpPr>
        <p:spPr>
          <a:xfrm rot="-474357">
            <a:off x="1204384" y="6664708"/>
            <a:ext cx="3416535" cy="2328116"/>
          </a:xfrm>
          <a:custGeom>
            <a:avLst/>
            <a:gdLst/>
            <a:ahLst/>
            <a:cxnLst/>
            <a:rect l="l" t="t" r="r" b="b"/>
            <a:pathLst>
              <a:path w="3416535" h="2328116">
                <a:moveTo>
                  <a:pt x="0" y="0"/>
                </a:moveTo>
                <a:lnTo>
                  <a:pt x="3416535" y="0"/>
                </a:lnTo>
                <a:lnTo>
                  <a:pt x="3416535" y="2328116"/>
                </a:lnTo>
                <a:lnTo>
                  <a:pt x="0" y="2328116"/>
                </a:lnTo>
                <a:lnTo>
                  <a:pt x="0" y="0"/>
                </a:lnTo>
                <a:close/>
              </a:path>
            </a:pathLst>
          </a:custGeom>
          <a:blipFill>
            <a:blip r:embed="rId8"/>
            <a:stretch>
              <a:fillRect t="-60263" b="-60263"/>
            </a:stretch>
          </a:blipFill>
        </p:spPr>
      </p:sp>
      <p:sp>
        <p:nvSpPr>
          <p:cNvPr id="9" name="Freeform 9"/>
          <p:cNvSpPr/>
          <p:nvPr/>
        </p:nvSpPr>
        <p:spPr>
          <a:xfrm rot="-7957735">
            <a:off x="489349" y="6516137"/>
            <a:ext cx="1241876" cy="541585"/>
          </a:xfrm>
          <a:custGeom>
            <a:avLst/>
            <a:gdLst/>
            <a:ahLst/>
            <a:cxnLst/>
            <a:rect l="l" t="t" r="r" b="b"/>
            <a:pathLst>
              <a:path w="1241876" h="541585">
                <a:moveTo>
                  <a:pt x="0" y="0"/>
                </a:moveTo>
                <a:lnTo>
                  <a:pt x="1241876" y="0"/>
                </a:lnTo>
                <a:lnTo>
                  <a:pt x="1241876" y="541585"/>
                </a:lnTo>
                <a:lnTo>
                  <a:pt x="0" y="541585"/>
                </a:lnTo>
                <a:lnTo>
                  <a:pt x="0" y="0"/>
                </a:lnTo>
                <a:close/>
              </a:path>
            </a:pathLst>
          </a:custGeom>
          <a:blipFill>
            <a:blip r:embed="rId9"/>
            <a:stretch>
              <a:fillRect/>
            </a:stretch>
          </a:blipFill>
        </p:spPr>
      </p:sp>
      <p:sp>
        <p:nvSpPr>
          <p:cNvPr id="10" name="Freeform 10"/>
          <p:cNvSpPr/>
          <p:nvPr/>
        </p:nvSpPr>
        <p:spPr>
          <a:xfrm rot="6275612">
            <a:off x="4187580" y="8681657"/>
            <a:ext cx="1322895" cy="576917"/>
          </a:xfrm>
          <a:custGeom>
            <a:avLst/>
            <a:gdLst/>
            <a:ahLst/>
            <a:cxnLst/>
            <a:rect l="l" t="t" r="r" b="b"/>
            <a:pathLst>
              <a:path w="1322895" h="576917">
                <a:moveTo>
                  <a:pt x="0" y="0"/>
                </a:moveTo>
                <a:lnTo>
                  <a:pt x="1322895" y="0"/>
                </a:lnTo>
                <a:lnTo>
                  <a:pt x="1322895" y="576917"/>
                </a:lnTo>
                <a:lnTo>
                  <a:pt x="0" y="576917"/>
                </a:lnTo>
                <a:lnTo>
                  <a:pt x="0" y="0"/>
                </a:lnTo>
                <a:close/>
              </a:path>
            </a:pathLst>
          </a:custGeom>
          <a:blipFill>
            <a:blip r:embed="rId9"/>
            <a:stretch>
              <a:fillRect/>
            </a:stretch>
          </a:blipFill>
        </p:spPr>
      </p:sp>
      <p:sp>
        <p:nvSpPr>
          <p:cNvPr id="11" name="Freeform 11"/>
          <p:cNvSpPr/>
          <p:nvPr/>
        </p:nvSpPr>
        <p:spPr>
          <a:xfrm rot="-53301">
            <a:off x="7140442" y="6238271"/>
            <a:ext cx="4195492" cy="3353090"/>
          </a:xfrm>
          <a:custGeom>
            <a:avLst/>
            <a:gdLst/>
            <a:ahLst/>
            <a:cxnLst/>
            <a:rect l="l" t="t" r="r" b="b"/>
            <a:pathLst>
              <a:path w="4195492" h="3353090">
                <a:moveTo>
                  <a:pt x="0" y="0"/>
                </a:moveTo>
                <a:lnTo>
                  <a:pt x="4195493" y="0"/>
                </a:lnTo>
                <a:lnTo>
                  <a:pt x="4195493" y="3353090"/>
                </a:lnTo>
                <a:lnTo>
                  <a:pt x="0" y="3353090"/>
                </a:lnTo>
                <a:lnTo>
                  <a:pt x="0" y="0"/>
                </a:lnTo>
                <a:close/>
              </a:path>
            </a:pathLst>
          </a:custGeom>
          <a:blipFill>
            <a:blip r:embed="rId7"/>
            <a:stretch>
              <a:fillRect/>
            </a:stretch>
          </a:blipFill>
        </p:spPr>
      </p:sp>
      <p:sp>
        <p:nvSpPr>
          <p:cNvPr id="12" name="Freeform 12"/>
          <p:cNvSpPr/>
          <p:nvPr/>
        </p:nvSpPr>
        <p:spPr>
          <a:xfrm rot="-55678">
            <a:off x="7269208" y="6447062"/>
            <a:ext cx="3928353" cy="2676883"/>
          </a:xfrm>
          <a:custGeom>
            <a:avLst/>
            <a:gdLst/>
            <a:ahLst/>
            <a:cxnLst/>
            <a:rect l="l" t="t" r="r" b="b"/>
            <a:pathLst>
              <a:path w="3928353" h="2676883">
                <a:moveTo>
                  <a:pt x="0" y="0"/>
                </a:moveTo>
                <a:lnTo>
                  <a:pt x="3928353" y="0"/>
                </a:lnTo>
                <a:lnTo>
                  <a:pt x="3928353" y="2676882"/>
                </a:lnTo>
                <a:lnTo>
                  <a:pt x="0" y="2676882"/>
                </a:lnTo>
                <a:lnTo>
                  <a:pt x="0" y="0"/>
                </a:lnTo>
                <a:close/>
              </a:path>
            </a:pathLst>
          </a:custGeom>
          <a:blipFill>
            <a:blip r:embed="rId10"/>
            <a:stretch>
              <a:fillRect l="-1200" r="-1200"/>
            </a:stretch>
          </a:blipFill>
        </p:spPr>
      </p:sp>
      <p:sp>
        <p:nvSpPr>
          <p:cNvPr id="13" name="Freeform 13"/>
          <p:cNvSpPr/>
          <p:nvPr/>
        </p:nvSpPr>
        <p:spPr>
          <a:xfrm rot="-7539056">
            <a:off x="10217499" y="6107206"/>
            <a:ext cx="1703127" cy="742737"/>
          </a:xfrm>
          <a:custGeom>
            <a:avLst/>
            <a:gdLst/>
            <a:ahLst/>
            <a:cxnLst/>
            <a:rect l="l" t="t" r="r" b="b"/>
            <a:pathLst>
              <a:path w="1703127" h="742737">
                <a:moveTo>
                  <a:pt x="0" y="0"/>
                </a:moveTo>
                <a:lnTo>
                  <a:pt x="1703127" y="0"/>
                </a:lnTo>
                <a:lnTo>
                  <a:pt x="1703127" y="742738"/>
                </a:lnTo>
                <a:lnTo>
                  <a:pt x="0" y="742738"/>
                </a:lnTo>
                <a:lnTo>
                  <a:pt x="0" y="0"/>
                </a:lnTo>
                <a:close/>
              </a:path>
            </a:pathLst>
          </a:custGeom>
          <a:blipFill>
            <a:blip r:embed="rId9"/>
            <a:stretch>
              <a:fillRect/>
            </a:stretch>
          </a:blipFill>
        </p:spPr>
      </p:sp>
      <p:sp>
        <p:nvSpPr>
          <p:cNvPr id="14" name="TextBox 14"/>
          <p:cNvSpPr txBox="1"/>
          <p:nvPr/>
        </p:nvSpPr>
        <p:spPr>
          <a:xfrm rot="-37325">
            <a:off x="7366161" y="9258327"/>
            <a:ext cx="3854598" cy="211346"/>
          </a:xfrm>
          <a:prstGeom prst="rect">
            <a:avLst/>
          </a:prstGeom>
        </p:spPr>
        <p:txBody>
          <a:bodyPr lIns="0" tIns="0" rIns="0" bIns="0" rtlCol="0" anchor="t">
            <a:spAutoFit/>
          </a:bodyPr>
          <a:lstStyle/>
          <a:p>
            <a:pPr marL="0" lvl="0" indent="0" algn="ctr">
              <a:lnSpc>
                <a:spcPts val="1394"/>
              </a:lnSpc>
            </a:pPr>
            <a:r>
              <a:rPr lang="en-US" sz="1722" spc="-51">
                <a:solidFill>
                  <a:srgbClr val="545263"/>
                </a:solidFill>
                <a:latin typeface="Blogger"/>
                <a:ea typeface="Blogger"/>
                <a:cs typeface="Blogger"/>
                <a:sym typeface="Blogger"/>
              </a:rPr>
              <a:t>Stary Konin - rzeka Warta - wyspa Pociejewo</a:t>
            </a:r>
          </a:p>
        </p:txBody>
      </p:sp>
      <p:sp>
        <p:nvSpPr>
          <p:cNvPr id="15" name="Freeform 15"/>
          <p:cNvSpPr/>
          <p:nvPr/>
        </p:nvSpPr>
        <p:spPr>
          <a:xfrm rot="7458490">
            <a:off x="6636183" y="6204595"/>
            <a:ext cx="1521073" cy="663343"/>
          </a:xfrm>
          <a:custGeom>
            <a:avLst/>
            <a:gdLst/>
            <a:ahLst/>
            <a:cxnLst/>
            <a:rect l="l" t="t" r="r" b="b"/>
            <a:pathLst>
              <a:path w="1521073" h="663343">
                <a:moveTo>
                  <a:pt x="0" y="0"/>
                </a:moveTo>
                <a:lnTo>
                  <a:pt x="1521073" y="0"/>
                </a:lnTo>
                <a:lnTo>
                  <a:pt x="1521073" y="663343"/>
                </a:lnTo>
                <a:lnTo>
                  <a:pt x="0" y="663343"/>
                </a:lnTo>
                <a:lnTo>
                  <a:pt x="0" y="0"/>
                </a:lnTo>
                <a:close/>
              </a:path>
            </a:pathLst>
          </a:custGeom>
          <a:blipFill>
            <a:blip r:embed="rId9"/>
            <a:stretch>
              <a:fillRect/>
            </a:stretch>
          </a:blipFill>
        </p:spPr>
      </p:sp>
      <p:sp>
        <p:nvSpPr>
          <p:cNvPr id="16" name="Freeform 16"/>
          <p:cNvSpPr/>
          <p:nvPr/>
        </p:nvSpPr>
        <p:spPr>
          <a:xfrm rot="153166">
            <a:off x="13484191" y="5394275"/>
            <a:ext cx="3648869" cy="2916222"/>
          </a:xfrm>
          <a:custGeom>
            <a:avLst/>
            <a:gdLst/>
            <a:ahLst/>
            <a:cxnLst/>
            <a:rect l="l" t="t" r="r" b="b"/>
            <a:pathLst>
              <a:path w="3648869" h="2916222">
                <a:moveTo>
                  <a:pt x="0" y="0"/>
                </a:moveTo>
                <a:lnTo>
                  <a:pt x="3648869" y="0"/>
                </a:lnTo>
                <a:lnTo>
                  <a:pt x="3648869" y="2916222"/>
                </a:lnTo>
                <a:lnTo>
                  <a:pt x="0" y="2916222"/>
                </a:lnTo>
                <a:lnTo>
                  <a:pt x="0" y="0"/>
                </a:lnTo>
                <a:close/>
              </a:path>
            </a:pathLst>
          </a:custGeom>
          <a:blipFill>
            <a:blip r:embed="rId7"/>
            <a:stretch>
              <a:fillRect/>
            </a:stretch>
          </a:blipFill>
        </p:spPr>
      </p:sp>
      <p:sp>
        <p:nvSpPr>
          <p:cNvPr id="17" name="Freeform 17"/>
          <p:cNvSpPr/>
          <p:nvPr/>
        </p:nvSpPr>
        <p:spPr>
          <a:xfrm rot="150790">
            <a:off x="13602938" y="5575814"/>
            <a:ext cx="3416535" cy="2328116"/>
          </a:xfrm>
          <a:custGeom>
            <a:avLst/>
            <a:gdLst/>
            <a:ahLst/>
            <a:cxnLst/>
            <a:rect l="l" t="t" r="r" b="b"/>
            <a:pathLst>
              <a:path w="3416535" h="2328116">
                <a:moveTo>
                  <a:pt x="0" y="0"/>
                </a:moveTo>
                <a:lnTo>
                  <a:pt x="3416535" y="0"/>
                </a:lnTo>
                <a:lnTo>
                  <a:pt x="3416535" y="2328117"/>
                </a:lnTo>
                <a:lnTo>
                  <a:pt x="0" y="2328117"/>
                </a:lnTo>
                <a:lnTo>
                  <a:pt x="0" y="0"/>
                </a:lnTo>
                <a:close/>
              </a:path>
            </a:pathLst>
          </a:custGeom>
          <a:blipFill>
            <a:blip r:embed="rId11"/>
            <a:stretch>
              <a:fillRect r="-40896"/>
            </a:stretch>
          </a:blipFill>
        </p:spPr>
      </p:sp>
      <p:sp>
        <p:nvSpPr>
          <p:cNvPr id="18" name="Freeform 18"/>
          <p:cNvSpPr/>
          <p:nvPr/>
        </p:nvSpPr>
        <p:spPr>
          <a:xfrm rot="-7332587">
            <a:off x="16232448" y="5378115"/>
            <a:ext cx="1481230" cy="645968"/>
          </a:xfrm>
          <a:custGeom>
            <a:avLst/>
            <a:gdLst/>
            <a:ahLst/>
            <a:cxnLst/>
            <a:rect l="l" t="t" r="r" b="b"/>
            <a:pathLst>
              <a:path w="1481230" h="645968">
                <a:moveTo>
                  <a:pt x="0" y="0"/>
                </a:moveTo>
                <a:lnTo>
                  <a:pt x="1481229" y="0"/>
                </a:lnTo>
                <a:lnTo>
                  <a:pt x="1481229" y="645968"/>
                </a:lnTo>
                <a:lnTo>
                  <a:pt x="0" y="645968"/>
                </a:lnTo>
                <a:lnTo>
                  <a:pt x="0" y="0"/>
                </a:lnTo>
                <a:close/>
              </a:path>
            </a:pathLst>
          </a:custGeom>
          <a:blipFill>
            <a:blip r:embed="rId9"/>
            <a:stretch>
              <a:fillRect/>
            </a:stretch>
          </a:blipFill>
        </p:spPr>
      </p:sp>
      <p:sp>
        <p:nvSpPr>
          <p:cNvPr id="19" name="Freeform 19"/>
          <p:cNvSpPr/>
          <p:nvPr/>
        </p:nvSpPr>
        <p:spPr>
          <a:xfrm rot="5978578">
            <a:off x="12810959" y="7787230"/>
            <a:ext cx="1183023" cy="515919"/>
          </a:xfrm>
          <a:custGeom>
            <a:avLst/>
            <a:gdLst/>
            <a:ahLst/>
            <a:cxnLst/>
            <a:rect l="l" t="t" r="r" b="b"/>
            <a:pathLst>
              <a:path w="1183023" h="515919">
                <a:moveTo>
                  <a:pt x="0" y="0"/>
                </a:moveTo>
                <a:lnTo>
                  <a:pt x="1183022" y="0"/>
                </a:lnTo>
                <a:lnTo>
                  <a:pt x="1183022" y="515919"/>
                </a:lnTo>
                <a:lnTo>
                  <a:pt x="0" y="515919"/>
                </a:lnTo>
                <a:lnTo>
                  <a:pt x="0" y="0"/>
                </a:lnTo>
                <a:close/>
              </a:path>
            </a:pathLst>
          </a:custGeom>
          <a:blipFill>
            <a:blip r:embed="rId9"/>
            <a:stretch>
              <a:fillRect/>
            </a:stretch>
          </a:blipFill>
        </p:spPr>
      </p:sp>
      <p:sp>
        <p:nvSpPr>
          <p:cNvPr id="20" name="TextBox 20"/>
          <p:cNvSpPr txBox="1"/>
          <p:nvPr/>
        </p:nvSpPr>
        <p:spPr>
          <a:xfrm rot="-489006">
            <a:off x="1667140" y="9069465"/>
            <a:ext cx="2952657" cy="242180"/>
          </a:xfrm>
          <a:prstGeom prst="rect">
            <a:avLst/>
          </a:prstGeom>
        </p:spPr>
        <p:txBody>
          <a:bodyPr lIns="0" tIns="0" rIns="0" bIns="0" rtlCol="0" anchor="t">
            <a:spAutoFit/>
          </a:bodyPr>
          <a:lstStyle/>
          <a:p>
            <a:pPr marL="0" lvl="0" indent="0" algn="ctr">
              <a:lnSpc>
                <a:spcPts val="1560"/>
              </a:lnSpc>
            </a:pPr>
            <a:r>
              <a:rPr lang="en-US" sz="1927" spc="-57">
                <a:solidFill>
                  <a:srgbClr val="545263"/>
                </a:solidFill>
                <a:latin typeface="Blogger"/>
                <a:ea typeface="Blogger"/>
                <a:cs typeface="Blogger"/>
                <a:sym typeface="Blogger"/>
              </a:rPr>
              <a:t>jezioro Pątnowskie</a:t>
            </a:r>
          </a:p>
        </p:txBody>
      </p:sp>
      <p:sp>
        <p:nvSpPr>
          <p:cNvPr id="21" name="TextBox 21"/>
          <p:cNvSpPr txBox="1"/>
          <p:nvPr/>
        </p:nvSpPr>
        <p:spPr>
          <a:xfrm rot="136141">
            <a:off x="13396000" y="8002537"/>
            <a:ext cx="3736476" cy="225954"/>
          </a:xfrm>
          <a:prstGeom prst="rect">
            <a:avLst/>
          </a:prstGeom>
        </p:spPr>
        <p:txBody>
          <a:bodyPr lIns="0" tIns="0" rIns="0" bIns="0" rtlCol="0" anchor="t">
            <a:spAutoFit/>
          </a:bodyPr>
          <a:lstStyle/>
          <a:p>
            <a:pPr marL="0" lvl="0" indent="0" algn="ctr">
              <a:lnSpc>
                <a:spcPts val="1473"/>
              </a:lnSpc>
            </a:pPr>
            <a:r>
              <a:rPr lang="en-US" sz="1819" spc="-54">
                <a:solidFill>
                  <a:srgbClr val="545263"/>
                </a:solidFill>
                <a:latin typeface="Blogger"/>
                <a:ea typeface="Blogger"/>
                <a:cs typeface="Blogger"/>
                <a:sym typeface="Blogger"/>
              </a:rPr>
              <a:t>most im. Marszałka Józefa Piłsudskiego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357360">
            <a:off x="3887483" y="-4063591"/>
            <a:ext cx="10513034" cy="18414183"/>
          </a:xfrm>
          <a:custGeom>
            <a:avLst/>
            <a:gdLst/>
            <a:ahLst/>
            <a:cxnLst/>
            <a:rect l="l" t="t" r="r" b="b"/>
            <a:pathLst>
              <a:path w="10513034" h="18414183">
                <a:moveTo>
                  <a:pt x="10286209" y="0"/>
                </a:moveTo>
                <a:lnTo>
                  <a:pt x="10513034" y="18286593"/>
                </a:lnTo>
                <a:lnTo>
                  <a:pt x="226825" y="18414182"/>
                </a:lnTo>
                <a:lnTo>
                  <a:pt x="0" y="127589"/>
                </a:lnTo>
                <a:lnTo>
                  <a:pt x="10286209" y="0"/>
                </a:lnTo>
                <a:close/>
              </a:path>
            </a:pathLst>
          </a:custGeom>
          <a:blipFill>
            <a:blip r:embed="rId2"/>
            <a:stretch>
              <a:fillRect l="-81448" r="-81448"/>
            </a:stretch>
          </a:blipFill>
        </p:spPr>
      </p:sp>
      <p:sp>
        <p:nvSpPr>
          <p:cNvPr id="3" name="Freeform 3"/>
          <p:cNvSpPr/>
          <p:nvPr/>
        </p:nvSpPr>
        <p:spPr>
          <a:xfrm>
            <a:off x="14966886" y="9121992"/>
            <a:ext cx="2292414" cy="695366"/>
          </a:xfrm>
          <a:custGeom>
            <a:avLst/>
            <a:gdLst/>
            <a:ahLst/>
            <a:cxnLst/>
            <a:rect l="l" t="t" r="r" b="b"/>
            <a:pathLst>
              <a:path w="2292414" h="695366">
                <a:moveTo>
                  <a:pt x="0" y="0"/>
                </a:moveTo>
                <a:lnTo>
                  <a:pt x="2292414" y="0"/>
                </a:lnTo>
                <a:lnTo>
                  <a:pt x="2292414" y="695366"/>
                </a:lnTo>
                <a:lnTo>
                  <a:pt x="0" y="695366"/>
                </a:lnTo>
                <a:lnTo>
                  <a:pt x="0" y="0"/>
                </a:lnTo>
                <a:close/>
              </a:path>
            </a:pathLst>
          </a:custGeom>
          <a:blipFill>
            <a:blip r:embed="rId3"/>
            <a:stretch>
              <a:fillRect/>
            </a:stretch>
          </a:blipFill>
        </p:spPr>
      </p:sp>
      <p:sp>
        <p:nvSpPr>
          <p:cNvPr id="4" name="TextBox 4"/>
          <p:cNvSpPr txBox="1"/>
          <p:nvPr/>
        </p:nvSpPr>
        <p:spPr>
          <a:xfrm>
            <a:off x="9144000" y="3495675"/>
            <a:ext cx="7189634" cy="3286125"/>
          </a:xfrm>
          <a:prstGeom prst="rect">
            <a:avLst/>
          </a:prstGeom>
        </p:spPr>
        <p:txBody>
          <a:bodyPr lIns="0" tIns="0" rIns="0" bIns="0" rtlCol="0" anchor="t">
            <a:spAutoFit/>
          </a:bodyPr>
          <a:lstStyle/>
          <a:p>
            <a:pPr algn="l">
              <a:lnSpc>
                <a:spcPts val="3240"/>
              </a:lnSpc>
            </a:pPr>
            <a:r>
              <a:rPr lang="en-US" sz="2700">
                <a:solidFill>
                  <a:srgbClr val="000000"/>
                </a:solidFill>
                <a:latin typeface="Open Sans"/>
                <a:ea typeface="Open Sans"/>
                <a:cs typeface="Open Sans"/>
                <a:sym typeface="Open Sans"/>
              </a:rPr>
              <a:t>Najbliższe okolice Konina, to rejon bardzo dobry do uprawiania sportów wodnych, wędkowania i wypoczynku. </a:t>
            </a:r>
            <a:r>
              <a:rPr lang="en-US" sz="2700" b="1">
                <a:solidFill>
                  <a:srgbClr val="000000"/>
                </a:solidFill>
                <a:latin typeface="Open Sans Bold"/>
                <a:ea typeface="Open Sans Bold"/>
                <a:cs typeface="Open Sans Bold"/>
                <a:sym typeface="Open Sans Bold"/>
              </a:rPr>
              <a:t>Wiele jezior, poprzez kanał Warta - Gopło, posiada połączenia żeglowne z Wisłą</a:t>
            </a:r>
          </a:p>
          <a:p>
            <a:pPr algn="l">
              <a:lnSpc>
                <a:spcPts val="3240"/>
              </a:lnSpc>
            </a:pPr>
            <a:r>
              <a:rPr lang="en-US" sz="2700" b="1">
                <a:solidFill>
                  <a:srgbClr val="000000"/>
                </a:solidFill>
                <a:latin typeface="Open Sans Bold"/>
                <a:ea typeface="Open Sans Bold"/>
                <a:cs typeface="Open Sans Bold"/>
                <a:sym typeface="Open Sans Bold"/>
              </a:rPr>
              <a:t>i wybrzeżem Bałtyku.</a:t>
            </a:r>
            <a:r>
              <a:rPr lang="en-US" sz="2700">
                <a:solidFill>
                  <a:srgbClr val="000000"/>
                </a:solidFill>
                <a:latin typeface="Open Sans"/>
                <a:ea typeface="Open Sans"/>
                <a:cs typeface="Open Sans"/>
                <a:sym typeface="Open Sans"/>
              </a:rPr>
              <a:t> To naprawdę wyjątkowy region na mapie Polski.</a:t>
            </a:r>
          </a:p>
          <a:p>
            <a:pPr algn="l">
              <a:lnSpc>
                <a:spcPts val="3240"/>
              </a:lnSpc>
            </a:pPr>
            <a:endParaRPr lang="en-US" sz="2700">
              <a:solidFill>
                <a:srgbClr val="000000"/>
              </a:solidFill>
              <a:latin typeface="Open Sans"/>
              <a:ea typeface="Open Sans"/>
              <a:cs typeface="Open Sans"/>
              <a:sym typeface="Open Sans"/>
            </a:endParaRPr>
          </a:p>
        </p:txBody>
      </p:sp>
      <p:sp>
        <p:nvSpPr>
          <p:cNvPr id="5" name="Freeform 5"/>
          <p:cNvSpPr/>
          <p:nvPr/>
        </p:nvSpPr>
        <p:spPr>
          <a:xfrm rot="-7842849" flipV="1">
            <a:off x="-3030804" y="5286151"/>
            <a:ext cx="10835637" cy="2451563"/>
          </a:xfrm>
          <a:custGeom>
            <a:avLst/>
            <a:gdLst/>
            <a:ahLst/>
            <a:cxnLst/>
            <a:rect l="l" t="t" r="r" b="b"/>
            <a:pathLst>
              <a:path w="10835637" h="2451563">
                <a:moveTo>
                  <a:pt x="0" y="2451563"/>
                </a:moveTo>
                <a:lnTo>
                  <a:pt x="10835636" y="2451563"/>
                </a:lnTo>
                <a:lnTo>
                  <a:pt x="10835636" y="0"/>
                </a:lnTo>
                <a:lnTo>
                  <a:pt x="0" y="0"/>
                </a:lnTo>
                <a:lnTo>
                  <a:pt x="0" y="2451563"/>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269591">
            <a:off x="1318801" y="2238593"/>
            <a:ext cx="6617142" cy="5288503"/>
          </a:xfrm>
          <a:custGeom>
            <a:avLst/>
            <a:gdLst/>
            <a:ahLst/>
            <a:cxnLst/>
            <a:rect l="l" t="t" r="r" b="b"/>
            <a:pathLst>
              <a:path w="6617142" h="5288503">
                <a:moveTo>
                  <a:pt x="0" y="0"/>
                </a:moveTo>
                <a:lnTo>
                  <a:pt x="6617142" y="0"/>
                </a:lnTo>
                <a:lnTo>
                  <a:pt x="6617142" y="5288503"/>
                </a:lnTo>
                <a:lnTo>
                  <a:pt x="0" y="5288503"/>
                </a:lnTo>
                <a:lnTo>
                  <a:pt x="0" y="0"/>
                </a:lnTo>
                <a:close/>
              </a:path>
            </a:pathLst>
          </a:custGeom>
          <a:blipFill>
            <a:blip r:embed="rId6"/>
            <a:stretch>
              <a:fillRect/>
            </a:stretch>
          </a:blipFill>
        </p:spPr>
      </p:sp>
      <p:sp>
        <p:nvSpPr>
          <p:cNvPr id="7" name="Freeform 7"/>
          <p:cNvSpPr/>
          <p:nvPr/>
        </p:nvSpPr>
        <p:spPr>
          <a:xfrm rot="-271968">
            <a:off x="1509083" y="2568778"/>
            <a:ext cx="6195809" cy="4221987"/>
          </a:xfrm>
          <a:custGeom>
            <a:avLst/>
            <a:gdLst/>
            <a:ahLst/>
            <a:cxnLst/>
            <a:rect l="l" t="t" r="r" b="b"/>
            <a:pathLst>
              <a:path w="6195809" h="4221987">
                <a:moveTo>
                  <a:pt x="0" y="0"/>
                </a:moveTo>
                <a:lnTo>
                  <a:pt x="6195809" y="0"/>
                </a:lnTo>
                <a:lnTo>
                  <a:pt x="6195809" y="4221986"/>
                </a:lnTo>
                <a:lnTo>
                  <a:pt x="0" y="4221986"/>
                </a:lnTo>
                <a:lnTo>
                  <a:pt x="0" y="0"/>
                </a:lnTo>
                <a:close/>
              </a:path>
            </a:pathLst>
          </a:custGeom>
          <a:blipFill>
            <a:blip r:embed="rId7"/>
            <a:stretch>
              <a:fillRect t="-23375" b="-23375"/>
            </a:stretch>
          </a:blipFill>
        </p:spPr>
      </p:sp>
      <p:sp>
        <p:nvSpPr>
          <p:cNvPr id="8" name="Freeform 8"/>
          <p:cNvSpPr/>
          <p:nvPr/>
        </p:nvSpPr>
        <p:spPr>
          <a:xfrm rot="-7755346">
            <a:off x="6638721" y="2137538"/>
            <a:ext cx="1731486" cy="755105"/>
          </a:xfrm>
          <a:custGeom>
            <a:avLst/>
            <a:gdLst/>
            <a:ahLst/>
            <a:cxnLst/>
            <a:rect l="l" t="t" r="r" b="b"/>
            <a:pathLst>
              <a:path w="1731486" h="755105">
                <a:moveTo>
                  <a:pt x="0" y="0"/>
                </a:moveTo>
                <a:lnTo>
                  <a:pt x="1731486" y="0"/>
                </a:lnTo>
                <a:lnTo>
                  <a:pt x="1731486" y="755105"/>
                </a:lnTo>
                <a:lnTo>
                  <a:pt x="0" y="755105"/>
                </a:lnTo>
                <a:lnTo>
                  <a:pt x="0" y="0"/>
                </a:lnTo>
                <a:close/>
              </a:path>
            </a:pathLst>
          </a:custGeom>
          <a:blipFill>
            <a:blip r:embed="rId8"/>
            <a:stretch>
              <a:fillRect/>
            </a:stretch>
          </a:blipFill>
        </p:spPr>
      </p:sp>
      <p:sp>
        <p:nvSpPr>
          <p:cNvPr id="9" name="TextBox 9"/>
          <p:cNvSpPr txBox="1"/>
          <p:nvPr/>
        </p:nvSpPr>
        <p:spPr>
          <a:xfrm rot="-286617">
            <a:off x="1040455" y="6977237"/>
            <a:ext cx="7177918" cy="439830"/>
          </a:xfrm>
          <a:prstGeom prst="rect">
            <a:avLst/>
          </a:prstGeom>
        </p:spPr>
        <p:txBody>
          <a:bodyPr lIns="0" tIns="0" rIns="0" bIns="0" rtlCol="0" anchor="t">
            <a:spAutoFit/>
          </a:bodyPr>
          <a:lstStyle/>
          <a:p>
            <a:pPr marL="0" lvl="0" indent="0" algn="ctr">
              <a:lnSpc>
                <a:spcPts val="2830"/>
              </a:lnSpc>
            </a:pPr>
            <a:r>
              <a:rPr lang="en-US" sz="3494" spc="-104">
                <a:solidFill>
                  <a:srgbClr val="545263"/>
                </a:solidFill>
                <a:latin typeface="Blogger"/>
                <a:ea typeface="Blogger"/>
                <a:cs typeface="Blogger"/>
                <a:sym typeface="Blogger"/>
              </a:rPr>
              <a:t>Ratusz koniński</a:t>
            </a:r>
          </a:p>
        </p:txBody>
      </p:sp>
      <p:sp>
        <p:nvSpPr>
          <p:cNvPr id="10" name="Freeform 10"/>
          <p:cNvSpPr/>
          <p:nvPr/>
        </p:nvSpPr>
        <p:spPr>
          <a:xfrm rot="2784655">
            <a:off x="490715" y="6500439"/>
            <a:ext cx="2145385" cy="935607"/>
          </a:xfrm>
          <a:custGeom>
            <a:avLst/>
            <a:gdLst/>
            <a:ahLst/>
            <a:cxnLst/>
            <a:rect l="l" t="t" r="r" b="b"/>
            <a:pathLst>
              <a:path w="2145385" h="935607">
                <a:moveTo>
                  <a:pt x="0" y="0"/>
                </a:moveTo>
                <a:lnTo>
                  <a:pt x="2145385" y="0"/>
                </a:lnTo>
                <a:lnTo>
                  <a:pt x="2145385" y="935608"/>
                </a:lnTo>
                <a:lnTo>
                  <a:pt x="0" y="935608"/>
                </a:lnTo>
                <a:lnTo>
                  <a:pt x="0" y="0"/>
                </a:lnTo>
                <a:close/>
              </a:path>
            </a:pathLst>
          </a:custGeom>
          <a:blipFill>
            <a:blip r:embed="rId8"/>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357360">
            <a:off x="3887483" y="-4063591"/>
            <a:ext cx="10513034" cy="18414183"/>
          </a:xfrm>
          <a:custGeom>
            <a:avLst/>
            <a:gdLst/>
            <a:ahLst/>
            <a:cxnLst/>
            <a:rect l="l" t="t" r="r" b="b"/>
            <a:pathLst>
              <a:path w="10513034" h="18414183">
                <a:moveTo>
                  <a:pt x="10286209" y="0"/>
                </a:moveTo>
                <a:lnTo>
                  <a:pt x="10513034" y="18286593"/>
                </a:lnTo>
                <a:lnTo>
                  <a:pt x="226825" y="18414182"/>
                </a:lnTo>
                <a:lnTo>
                  <a:pt x="0" y="127589"/>
                </a:lnTo>
                <a:lnTo>
                  <a:pt x="10286209" y="0"/>
                </a:lnTo>
                <a:close/>
              </a:path>
            </a:pathLst>
          </a:custGeom>
          <a:blipFill>
            <a:blip r:embed="rId2"/>
            <a:stretch>
              <a:fillRect l="-81448" r="-81448"/>
            </a:stretch>
          </a:blipFill>
        </p:spPr>
      </p:sp>
      <p:sp>
        <p:nvSpPr>
          <p:cNvPr id="3" name="Freeform 3"/>
          <p:cNvSpPr/>
          <p:nvPr/>
        </p:nvSpPr>
        <p:spPr>
          <a:xfrm>
            <a:off x="9636721" y="3629177"/>
            <a:ext cx="8651279" cy="3028647"/>
          </a:xfrm>
          <a:custGeom>
            <a:avLst/>
            <a:gdLst/>
            <a:ahLst/>
            <a:cxnLst/>
            <a:rect l="l" t="t" r="r" b="b"/>
            <a:pathLst>
              <a:path w="8651279" h="3028647">
                <a:moveTo>
                  <a:pt x="0" y="0"/>
                </a:moveTo>
                <a:lnTo>
                  <a:pt x="8651279" y="0"/>
                </a:lnTo>
                <a:lnTo>
                  <a:pt x="8651279" y="3028646"/>
                </a:lnTo>
                <a:lnTo>
                  <a:pt x="0" y="3028646"/>
                </a:lnTo>
                <a:lnTo>
                  <a:pt x="0" y="0"/>
                </a:lnTo>
                <a:close/>
              </a:path>
            </a:pathLst>
          </a:custGeom>
          <a:blipFill>
            <a:blip r:embed="rId3"/>
            <a:stretch>
              <a:fillRect r="-20717"/>
            </a:stretch>
          </a:blipFill>
        </p:spPr>
      </p:sp>
      <p:sp>
        <p:nvSpPr>
          <p:cNvPr id="4" name="TextBox 4"/>
          <p:cNvSpPr txBox="1"/>
          <p:nvPr/>
        </p:nvSpPr>
        <p:spPr>
          <a:xfrm>
            <a:off x="1028700" y="8673776"/>
            <a:ext cx="1837530" cy="257175"/>
          </a:xfrm>
          <a:prstGeom prst="rect">
            <a:avLst/>
          </a:prstGeom>
        </p:spPr>
        <p:txBody>
          <a:bodyPr lIns="0" tIns="0" rIns="0" bIns="0" rtlCol="0" anchor="t">
            <a:spAutoFit/>
          </a:bodyPr>
          <a:lstStyle/>
          <a:p>
            <a:pPr algn="l">
              <a:lnSpc>
                <a:spcPts val="2040"/>
              </a:lnSpc>
            </a:pPr>
            <a:r>
              <a:rPr lang="en-US" sz="1700" b="1">
                <a:solidFill>
                  <a:srgbClr val="000000"/>
                </a:solidFill>
                <a:latin typeface="Open Sans Bold"/>
                <a:ea typeface="Open Sans Bold"/>
                <a:cs typeface="Open Sans Bold"/>
                <a:sym typeface="Open Sans Bold"/>
              </a:rPr>
              <a:t>Przygotował:</a:t>
            </a:r>
          </a:p>
        </p:txBody>
      </p:sp>
      <p:sp>
        <p:nvSpPr>
          <p:cNvPr id="5" name="TextBox 5"/>
          <p:cNvSpPr txBox="1"/>
          <p:nvPr/>
        </p:nvSpPr>
        <p:spPr>
          <a:xfrm>
            <a:off x="2866230" y="8673776"/>
            <a:ext cx="4753346" cy="514350"/>
          </a:xfrm>
          <a:prstGeom prst="rect">
            <a:avLst/>
          </a:prstGeom>
        </p:spPr>
        <p:txBody>
          <a:bodyPr lIns="0" tIns="0" rIns="0" bIns="0" rtlCol="0" anchor="t">
            <a:spAutoFit/>
          </a:bodyPr>
          <a:lstStyle/>
          <a:p>
            <a:pPr algn="l">
              <a:lnSpc>
                <a:spcPts val="2040"/>
              </a:lnSpc>
            </a:pPr>
            <a:r>
              <a:rPr lang="en-US" sz="1700">
                <a:solidFill>
                  <a:srgbClr val="000000"/>
                </a:solidFill>
                <a:latin typeface="Open Sans"/>
                <a:ea typeface="Open Sans"/>
                <a:cs typeface="Open Sans"/>
                <a:sym typeface="Open Sans"/>
              </a:rPr>
              <a:t>Wydział Kultury i Sportu</a:t>
            </a:r>
          </a:p>
          <a:p>
            <a:pPr algn="l">
              <a:lnSpc>
                <a:spcPts val="2040"/>
              </a:lnSpc>
            </a:pPr>
            <a:r>
              <a:rPr lang="en-US" sz="1700">
                <a:solidFill>
                  <a:srgbClr val="000000"/>
                </a:solidFill>
                <a:latin typeface="Open Sans"/>
                <a:ea typeface="Open Sans"/>
                <a:cs typeface="Open Sans"/>
                <a:sym typeface="Open Sans"/>
              </a:rPr>
              <a:t>Urzędu Miejskiego w Koninie</a:t>
            </a:r>
          </a:p>
        </p:txBody>
      </p:sp>
      <p:sp>
        <p:nvSpPr>
          <p:cNvPr id="6" name="TextBox 6"/>
          <p:cNvSpPr txBox="1"/>
          <p:nvPr/>
        </p:nvSpPr>
        <p:spPr>
          <a:xfrm>
            <a:off x="2866230" y="9327696"/>
            <a:ext cx="4753346" cy="257175"/>
          </a:xfrm>
          <a:prstGeom prst="rect">
            <a:avLst/>
          </a:prstGeom>
        </p:spPr>
        <p:txBody>
          <a:bodyPr lIns="0" tIns="0" rIns="0" bIns="0" rtlCol="0" anchor="t">
            <a:spAutoFit/>
          </a:bodyPr>
          <a:lstStyle/>
          <a:p>
            <a:pPr algn="l">
              <a:lnSpc>
                <a:spcPts val="2040"/>
              </a:lnSpc>
            </a:pPr>
            <a:r>
              <a:rPr lang="en-US" sz="1700" i="1">
                <a:solidFill>
                  <a:srgbClr val="000000"/>
                </a:solidFill>
                <a:latin typeface="Open Sans Italics"/>
                <a:ea typeface="Open Sans Italics"/>
                <a:cs typeface="Open Sans Italics"/>
                <a:sym typeface="Open Sans Italics"/>
              </a:rPr>
              <a:t>grudzień 2024 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458</Words>
  <Application>Microsoft Office PowerPoint</Application>
  <PresentationFormat>Niestandardowy</PresentationFormat>
  <Paragraphs>31</Paragraphs>
  <Slides>6</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6</vt:i4>
      </vt:variant>
    </vt:vector>
  </HeadingPairs>
  <TitlesOfParts>
    <vt:vector size="14" baseType="lpstr">
      <vt:lpstr>Open Sans Bold</vt:lpstr>
      <vt:lpstr>Arial</vt:lpstr>
      <vt:lpstr>Open Sans Italics</vt:lpstr>
      <vt:lpstr>Open Sans</vt:lpstr>
      <vt:lpstr>Blogger Bold</vt:lpstr>
      <vt:lpstr>Blogger</vt:lpstr>
      <vt:lpstr>Calibri</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Turystyka w Koninie</dc:title>
  <cp:lastModifiedBy>Mirosław Jeżyk</cp:lastModifiedBy>
  <cp:revision>2</cp:revision>
  <dcterms:created xsi:type="dcterms:W3CDTF">2006-08-16T00:00:00Z</dcterms:created>
  <dcterms:modified xsi:type="dcterms:W3CDTF">2024-12-06T08:40:23Z</dcterms:modified>
  <dc:identifier>DAGYgJZrm7I</dc:identifier>
</cp:coreProperties>
</file>